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99" r:id="rId3"/>
    <p:sldId id="295" r:id="rId4"/>
    <p:sldId id="272" r:id="rId5"/>
    <p:sldId id="296" r:id="rId6"/>
    <p:sldId id="300" r:id="rId7"/>
    <p:sldId id="304" r:id="rId8"/>
    <p:sldId id="303" r:id="rId9"/>
    <p:sldId id="307" r:id="rId10"/>
    <p:sldId id="301" r:id="rId11"/>
    <p:sldId id="305" r:id="rId12"/>
    <p:sldId id="306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A3A12-124D-4BB8-B82B-B633E8A40FCE}" type="datetimeFigureOut">
              <a:rPr lang="en-GB" smtClean="0"/>
              <a:pPr/>
              <a:t>04/07/2014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53EE8-7E7C-479D-97DA-04CD22E947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782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53EE8-7E7C-479D-97DA-04CD22E947A5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123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0000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E843-9D00-4A88-9065-E738388E3576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67544" y="1268760"/>
            <a:ext cx="828092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Red Door logo_crop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06409" y="5790021"/>
            <a:ext cx="1686071" cy="879339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467544" y="5589240"/>
            <a:ext cx="828092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22" name="Picture 2" descr="small 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877272"/>
            <a:ext cx="1600200" cy="6096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2DEA-3076-4069-8EE8-8232973CD0AC}" type="datetimeFigureOut">
              <a:rPr lang="en-GB" smtClean="0"/>
              <a:pPr/>
              <a:t>04/07/2014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E843-9D00-4A88-9065-E738388E35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2DEA-3076-4069-8EE8-8232973CD0AC}" type="datetimeFigureOut">
              <a:rPr lang="en-GB" smtClean="0"/>
              <a:pPr/>
              <a:t>04/07/2014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E843-9D00-4A88-9065-E738388E35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9EBDA-A19C-43F7-B2D2-EB0B2F5901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95536" y="6453336"/>
            <a:ext cx="849694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rot="5400000">
            <a:off x="5832140" y="3392996"/>
            <a:ext cx="612068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9EBDA-A19C-43F7-B2D2-EB0B2F5901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395536" y="332656"/>
            <a:ext cx="849694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395536" y="6453336"/>
            <a:ext cx="849694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rot="5400000">
            <a:off x="-2664804" y="3392996"/>
            <a:ext cx="612068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rot="5400000">
            <a:off x="5832140" y="3392996"/>
            <a:ext cx="612068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9EBDA-A19C-43F7-B2D2-EB0B2F5901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395536" y="332656"/>
            <a:ext cx="849694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395536" y="6453336"/>
            <a:ext cx="849694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rot="5400000">
            <a:off x="-2664804" y="3392996"/>
            <a:ext cx="612068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rot="5400000">
            <a:off x="5832140" y="3392996"/>
            <a:ext cx="612068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9EBDA-A19C-43F7-B2D2-EB0B2F5901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395536" y="332656"/>
            <a:ext cx="849694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395536" y="6453336"/>
            <a:ext cx="849694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rot="5400000">
            <a:off x="-2664804" y="3392996"/>
            <a:ext cx="612068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rot="5400000">
            <a:off x="5832140" y="3392996"/>
            <a:ext cx="612068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9EBDA-A19C-43F7-B2D2-EB0B2F5901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395536" y="332656"/>
            <a:ext cx="849694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395536" y="6453336"/>
            <a:ext cx="849694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rot="5400000">
            <a:off x="-2664804" y="3392996"/>
            <a:ext cx="612068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rot="5400000">
            <a:off x="5832140" y="3392996"/>
            <a:ext cx="612068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9EBDA-A19C-43F7-B2D2-EB0B2F5901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395536" y="332656"/>
            <a:ext cx="849694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395536" y="6453336"/>
            <a:ext cx="849694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rot="5400000">
            <a:off x="-2664804" y="3392996"/>
            <a:ext cx="612068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rot="5400000">
            <a:off x="5832140" y="3392996"/>
            <a:ext cx="612068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9EBDA-A19C-43F7-B2D2-EB0B2F5901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395536" y="332656"/>
            <a:ext cx="849694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395536" y="6453336"/>
            <a:ext cx="849694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rot="5400000">
            <a:off x="-2664804" y="3392996"/>
            <a:ext cx="612068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rot="5400000">
            <a:off x="5832140" y="3392996"/>
            <a:ext cx="612068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9EBDA-A19C-43F7-B2D2-EB0B2F5901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395536" y="332656"/>
            <a:ext cx="849694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395536" y="6453336"/>
            <a:ext cx="849694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rot="5400000">
            <a:off x="-2664804" y="3392996"/>
            <a:ext cx="612068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rot="5400000">
            <a:off x="5832140" y="3392996"/>
            <a:ext cx="612068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 algn="l">
              <a:defRPr sz="3600" b="1">
                <a:solidFill>
                  <a:srgbClr val="FF0000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Main Head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35283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E843-9D00-4A88-9065-E738388E3576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7544" y="1556792"/>
            <a:ext cx="828092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Red Door logo_crop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06409" y="5790021"/>
            <a:ext cx="1686071" cy="879339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467544" y="5589240"/>
            <a:ext cx="828092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698" name="Picture 2" descr="small 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805264"/>
            <a:ext cx="1600200" cy="6096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9EBDA-A19C-43F7-B2D2-EB0B2F5901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395536" y="332656"/>
            <a:ext cx="849694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395536" y="6453336"/>
            <a:ext cx="849694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rot="5400000">
            <a:off x="-2664804" y="3392996"/>
            <a:ext cx="612068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rot="5400000">
            <a:off x="5832140" y="3392996"/>
            <a:ext cx="612068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9EBDA-A19C-43F7-B2D2-EB0B2F5901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395536" y="332656"/>
            <a:ext cx="849694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395536" y="6453336"/>
            <a:ext cx="849694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rot="5400000">
            <a:off x="-2664804" y="3392996"/>
            <a:ext cx="612068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rot="5400000">
            <a:off x="5832140" y="3392996"/>
            <a:ext cx="612068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9EBDA-A19C-43F7-B2D2-EB0B2F5901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395536" y="332656"/>
            <a:ext cx="849694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395536" y="6453336"/>
            <a:ext cx="849694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rot="5400000">
            <a:off x="-2664804" y="3392996"/>
            <a:ext cx="612068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rot="5400000">
            <a:off x="5832140" y="3392996"/>
            <a:ext cx="612068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2DEA-3076-4069-8EE8-8232973CD0AC}" type="datetimeFigureOut">
              <a:rPr lang="en-GB" smtClean="0"/>
              <a:pPr/>
              <a:t>04/07/2014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E843-9D00-4A88-9065-E738388E35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2DEA-3076-4069-8EE8-8232973CD0AC}" type="datetimeFigureOut">
              <a:rPr lang="en-GB" smtClean="0"/>
              <a:pPr/>
              <a:t>04/07/2014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E843-9D00-4A88-9065-E738388E35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2DEA-3076-4069-8EE8-8232973CD0AC}" type="datetimeFigureOut">
              <a:rPr lang="en-GB" smtClean="0"/>
              <a:pPr/>
              <a:t>04/07/2014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E843-9D00-4A88-9065-E738388E35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2DEA-3076-4069-8EE8-8232973CD0AC}" type="datetimeFigureOut">
              <a:rPr lang="en-GB" smtClean="0"/>
              <a:pPr/>
              <a:t>04/07/2014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E843-9D00-4A88-9065-E738388E35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2DEA-3076-4069-8EE8-8232973CD0AC}" type="datetimeFigureOut">
              <a:rPr lang="en-GB" smtClean="0"/>
              <a:pPr/>
              <a:t>04/07/2014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E843-9D00-4A88-9065-E738388E35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2DEA-3076-4069-8EE8-8232973CD0AC}" type="datetimeFigureOut">
              <a:rPr lang="en-GB" smtClean="0"/>
              <a:pPr/>
              <a:t>04/07/2014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E843-9D00-4A88-9065-E738388E35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2DEA-3076-4069-8EE8-8232973CD0AC}" type="datetimeFigureOut">
              <a:rPr lang="en-GB" smtClean="0"/>
              <a:pPr/>
              <a:t>04/07/2014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E843-9D00-4A88-9065-E738388E35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82DEA-3076-4069-8EE8-8232973CD0AC}" type="datetimeFigureOut">
              <a:rPr lang="en-GB" smtClean="0"/>
              <a:pPr/>
              <a:t>04/07/2014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CE843-9D00-4A88-9065-E738388E357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t0.gstatic.com/images?q=tbn:ANd9GcSqIdpUFtMWJ4NZ91Orxsn4T7Vw95d_pCnrfac7cNAfdj2NQAW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9025" y="0"/>
            <a:ext cx="170497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>
            <a:noAutofit/>
          </a:bodyPr>
          <a:lstStyle/>
          <a:p>
            <a:r>
              <a:rPr lang="en-GB" sz="4000" dirty="0" smtClean="0"/>
              <a:t>Student Health Association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2068215"/>
          </a:xfrm>
        </p:spPr>
        <p:txBody>
          <a:bodyPr>
            <a:normAutofit fontScale="92500"/>
          </a:bodyPr>
          <a:lstStyle/>
          <a:p>
            <a:r>
              <a:rPr lang="en-GB" sz="4000" dirty="0" smtClean="0">
                <a:solidFill>
                  <a:schemeClr val="tx1"/>
                </a:solidFill>
              </a:rPr>
              <a:t>Red Door Coaching and Training</a:t>
            </a:r>
            <a:endParaRPr lang="en-GB" sz="4000" b="1" dirty="0" smtClean="0">
              <a:solidFill>
                <a:schemeClr val="tx1"/>
              </a:solidFill>
            </a:endParaRPr>
          </a:p>
          <a:p>
            <a:r>
              <a:rPr lang="en-GB" sz="4000" dirty="0" smtClean="0">
                <a:solidFill>
                  <a:schemeClr val="tx1"/>
                </a:solidFill>
                <a:cs typeface="Arial" charset="0"/>
              </a:rPr>
              <a:t>Promoting Exceptional Customer Service</a:t>
            </a:r>
            <a:endParaRPr lang="en-GB" sz="4000" dirty="0" smtClean="0">
              <a:solidFill>
                <a:schemeClr val="tx1"/>
              </a:solidFill>
            </a:endParaRPr>
          </a:p>
          <a:p>
            <a:endParaRPr lang="en-GB" sz="4000" b="1" dirty="0" smtClean="0">
              <a:solidFill>
                <a:schemeClr val="tx1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Behaviours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104457"/>
          </a:xfrm>
        </p:spPr>
        <p:txBody>
          <a:bodyPr>
            <a:normAutofit lnSpcReduction="10000"/>
          </a:bodyPr>
          <a:lstStyle/>
          <a:p>
            <a:endParaRPr lang="en-GB" sz="2000" dirty="0" smtClean="0"/>
          </a:p>
          <a:p>
            <a:pPr>
              <a:buFontTx/>
              <a:buNone/>
            </a:pPr>
            <a:r>
              <a:rPr lang="en-GB" dirty="0" smtClean="0">
                <a:latin typeface="Calibri" pitchFamily="34" charset="0"/>
              </a:rPr>
              <a:t>PROD</a:t>
            </a:r>
          </a:p>
          <a:p>
            <a:r>
              <a:rPr lang="en-GB" dirty="0" smtClean="0">
                <a:latin typeface="Calibri" pitchFamily="34" charset="0"/>
              </a:rPr>
              <a:t>Being </a:t>
            </a:r>
            <a:r>
              <a:rPr lang="en-GB" sz="4400" dirty="0" smtClean="0">
                <a:latin typeface="Calibri" pitchFamily="34" charset="0"/>
              </a:rPr>
              <a:t>P</a:t>
            </a:r>
            <a:r>
              <a:rPr lang="en-GB" dirty="0" smtClean="0">
                <a:latin typeface="Calibri" pitchFamily="34" charset="0"/>
              </a:rPr>
              <a:t>ositive</a:t>
            </a:r>
          </a:p>
          <a:p>
            <a:r>
              <a:rPr lang="en-GB" dirty="0" smtClean="0">
                <a:latin typeface="Calibri" pitchFamily="34" charset="0"/>
              </a:rPr>
              <a:t>Being </a:t>
            </a:r>
            <a:r>
              <a:rPr lang="en-GB" sz="4400" dirty="0" smtClean="0">
                <a:latin typeface="Calibri" pitchFamily="34" charset="0"/>
              </a:rPr>
              <a:t>R</a:t>
            </a:r>
            <a:r>
              <a:rPr lang="en-GB" dirty="0" smtClean="0">
                <a:latin typeface="Calibri" pitchFamily="34" charset="0"/>
              </a:rPr>
              <a:t>espectful</a:t>
            </a:r>
          </a:p>
          <a:p>
            <a:r>
              <a:rPr lang="en-GB" dirty="0" smtClean="0">
                <a:latin typeface="Calibri" pitchFamily="34" charset="0"/>
              </a:rPr>
              <a:t>Taking </a:t>
            </a:r>
            <a:r>
              <a:rPr lang="en-GB" sz="4000" dirty="0" smtClean="0">
                <a:latin typeface="Calibri" pitchFamily="34" charset="0"/>
              </a:rPr>
              <a:t>O</a:t>
            </a:r>
            <a:r>
              <a:rPr lang="en-GB" dirty="0" smtClean="0">
                <a:latin typeface="Calibri" pitchFamily="34" charset="0"/>
              </a:rPr>
              <a:t>wnership</a:t>
            </a:r>
          </a:p>
          <a:p>
            <a:r>
              <a:rPr lang="en-GB" dirty="0" smtClean="0">
                <a:latin typeface="Calibri" pitchFamily="34" charset="0"/>
              </a:rPr>
              <a:t>Being </a:t>
            </a:r>
            <a:r>
              <a:rPr lang="en-GB" sz="4400" dirty="0" smtClean="0">
                <a:latin typeface="Calibri" pitchFamily="34" charset="0"/>
              </a:rPr>
              <a:t>D</a:t>
            </a:r>
            <a:r>
              <a:rPr lang="en-GB" dirty="0" smtClean="0">
                <a:latin typeface="Calibri" pitchFamily="34" charset="0"/>
              </a:rPr>
              <a:t>etermined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Session 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>
                <a:latin typeface="Calibri" pitchFamily="34" charset="0"/>
                <a:cs typeface="Arial" charset="0"/>
              </a:rPr>
              <a:t>Examine ‘Excellent Customer Service’</a:t>
            </a:r>
          </a:p>
          <a:p>
            <a:r>
              <a:rPr lang="en-GB" dirty="0" smtClean="0">
                <a:latin typeface="Calibri" pitchFamily="34" charset="0"/>
                <a:cs typeface="Arial" charset="0"/>
              </a:rPr>
              <a:t>What it is</a:t>
            </a:r>
          </a:p>
          <a:p>
            <a:r>
              <a:rPr lang="en-GB" dirty="0" smtClean="0">
                <a:latin typeface="Calibri" pitchFamily="34" charset="0"/>
                <a:cs typeface="Arial" charset="0"/>
              </a:rPr>
              <a:t>Why should we bother?</a:t>
            </a:r>
          </a:p>
          <a:p>
            <a:r>
              <a:rPr lang="en-GB" dirty="0" smtClean="0">
                <a:latin typeface="Calibri" pitchFamily="34" charset="0"/>
                <a:cs typeface="Arial" charset="0"/>
              </a:rPr>
              <a:t>Ways to deliver it</a:t>
            </a:r>
          </a:p>
          <a:p>
            <a:pPr>
              <a:buNone/>
            </a:pPr>
            <a:r>
              <a:rPr lang="en-GB" dirty="0" smtClean="0">
                <a:latin typeface="Calibri" pitchFamily="34" charset="0"/>
                <a:cs typeface="Arial" charset="0"/>
              </a:rPr>
              <a:t>Have some fun and win some prizes!</a:t>
            </a:r>
            <a:endParaRPr lang="en-GB" dirty="0" smtClean="0">
              <a:latin typeface="Calibri" pitchFamily="34" charset="0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your teams- </a:t>
            </a:r>
          </a:p>
          <a:p>
            <a:r>
              <a:rPr lang="en-GB" dirty="0" smtClean="0"/>
              <a:t>Write tomorrow’s newspaper headline about today’s event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Thank You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2952329"/>
          </a:xfrm>
        </p:spPr>
        <p:txBody>
          <a:bodyPr/>
          <a:lstStyle/>
          <a:p>
            <a:pPr algn="ctr">
              <a:buNone/>
            </a:pPr>
            <a:r>
              <a:rPr lang="en-GB" sz="3600" b="1" dirty="0" smtClean="0">
                <a:latin typeface="Calibri" pitchFamily="34" charset="0"/>
              </a:rPr>
              <a:t>Red Door </a:t>
            </a:r>
          </a:p>
          <a:p>
            <a:pPr algn="ctr">
              <a:buNone/>
            </a:pPr>
            <a:r>
              <a:rPr lang="en-GB" sz="3600" b="1" dirty="0" smtClean="0">
                <a:latin typeface="Calibri" pitchFamily="34" charset="0"/>
              </a:rPr>
              <a:t>Coaching and Training</a:t>
            </a:r>
          </a:p>
          <a:p>
            <a:pPr algn="ctr">
              <a:buNone/>
            </a:pPr>
            <a:r>
              <a:rPr lang="en-GB" sz="2400" dirty="0" smtClean="0">
                <a:latin typeface="Calibri" pitchFamily="34" charset="0"/>
              </a:rPr>
              <a:t>www.reddoorcoachingandtraining.co.uk</a:t>
            </a:r>
            <a:endParaRPr lang="en-GB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Introductions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3744417"/>
          </a:xfrm>
        </p:spPr>
        <p:txBody>
          <a:bodyPr/>
          <a:lstStyle/>
          <a:p>
            <a:pPr lvl="0"/>
            <a:r>
              <a:rPr lang="en-GB" sz="3600" dirty="0" smtClean="0"/>
              <a:t>Red Door – passionate about Service.  Worked with Universities/NHS/Retail/ Hospitality</a:t>
            </a:r>
          </a:p>
          <a:p>
            <a:pPr lvl="0"/>
            <a:r>
              <a:rPr lang="en-GB" sz="3600" dirty="0" smtClean="0"/>
              <a:t>Domestics – toilets, fire, phones</a:t>
            </a:r>
          </a:p>
          <a:p>
            <a:pPr lvl="0"/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What we are going to do in this session</a:t>
            </a:r>
            <a:endParaRPr lang="en-US" sz="4000" dirty="0" smtClean="0">
              <a:latin typeface="Calibri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772816"/>
            <a:ext cx="8229600" cy="374441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None/>
            </a:pPr>
            <a:r>
              <a:rPr lang="en-GB" sz="3600" b="1" dirty="0" smtClean="0">
                <a:latin typeface="Calibri" pitchFamily="34" charset="0"/>
                <a:cs typeface="Arial" charset="0"/>
              </a:rPr>
              <a:t>Examine ‘Exceptional Customer Care’</a:t>
            </a:r>
          </a:p>
          <a:p>
            <a:r>
              <a:rPr lang="en-GB" sz="3600" dirty="0" smtClean="0">
                <a:latin typeface="Calibri" pitchFamily="34" charset="0"/>
                <a:cs typeface="Arial" charset="0"/>
              </a:rPr>
              <a:t>What it is</a:t>
            </a:r>
          </a:p>
          <a:p>
            <a:r>
              <a:rPr lang="en-GB" sz="3600" dirty="0" smtClean="0">
                <a:latin typeface="Calibri" pitchFamily="34" charset="0"/>
                <a:cs typeface="Arial" charset="0"/>
              </a:rPr>
              <a:t>Why should we bother?</a:t>
            </a:r>
          </a:p>
          <a:p>
            <a:r>
              <a:rPr lang="en-GB" sz="3600" dirty="0" smtClean="0">
                <a:latin typeface="Calibri" pitchFamily="34" charset="0"/>
                <a:cs typeface="Arial" charset="0"/>
              </a:rPr>
              <a:t>Ways to deliver it</a:t>
            </a:r>
          </a:p>
          <a:p>
            <a:pPr>
              <a:buNone/>
            </a:pPr>
            <a:r>
              <a:rPr lang="en-GB" sz="3600" b="1" dirty="0" smtClean="0">
                <a:latin typeface="Calibri" pitchFamily="34" charset="0"/>
                <a:cs typeface="Arial" charset="0"/>
              </a:rPr>
              <a:t>Have some fun and win some prizes!</a:t>
            </a:r>
            <a:endParaRPr lang="en-GB" sz="3600" b="1" dirty="0" smtClean="0">
              <a:latin typeface="Calibri" pitchFamily="34" charset="0"/>
            </a:endParaRPr>
          </a:p>
          <a:p>
            <a:pPr eaLnBrk="1" hangingPunct="1"/>
            <a:endParaRPr lang="en-US" sz="3600" dirty="0" smtClean="0">
              <a:latin typeface="Calibri" pitchFamily="34" charset="0"/>
            </a:endParaRPr>
          </a:p>
          <a:p>
            <a:pPr eaLnBrk="1" hangingPunct="1"/>
            <a:endParaRPr lang="en-US" sz="36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What is Excellent Service?</a:t>
            </a:r>
            <a:endParaRPr lang="en-US" sz="4000" dirty="0" smtClean="0">
              <a:latin typeface="Calibri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28800"/>
            <a:ext cx="8229600" cy="38884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r>
              <a:rPr lang="en-GB" sz="3800" dirty="0" smtClean="0"/>
              <a:t>Teams of 4-5.  Each with a bag of scrabble letters.</a:t>
            </a:r>
          </a:p>
          <a:p>
            <a:r>
              <a:rPr lang="en-GB" sz="3800" dirty="0" smtClean="0"/>
              <a:t>Use the letters to spell out ‘Excellent Service’.  Now use the rest of the letters and fit into the grid any words that you associate with excellent service.</a:t>
            </a:r>
          </a:p>
          <a:p>
            <a:r>
              <a:rPr lang="en-GB" sz="3800" dirty="0" smtClean="0"/>
              <a:t>Prize for the team using most of </a:t>
            </a:r>
          </a:p>
          <a:p>
            <a:pPr>
              <a:buNone/>
            </a:pPr>
            <a:r>
              <a:rPr lang="en-GB" sz="3800" dirty="0" smtClean="0"/>
              <a:t>     their letters.</a:t>
            </a:r>
          </a:p>
          <a:p>
            <a:pPr>
              <a:buNone/>
            </a:pPr>
            <a:endParaRPr lang="en-GB" sz="3600" dirty="0" smtClean="0"/>
          </a:p>
          <a:p>
            <a:pPr eaLnBrk="1" hangingPunct="1"/>
            <a:endParaRPr lang="en-US" sz="3600" dirty="0" smtClean="0">
              <a:latin typeface="Calibri" pitchFamily="34" charset="0"/>
            </a:endParaRPr>
          </a:p>
          <a:p>
            <a:pPr eaLnBrk="1" hangingPunct="1"/>
            <a:endParaRPr lang="en-US" sz="3600" dirty="0" smtClean="0">
              <a:latin typeface="Calibri" pitchFamily="34" charset="0"/>
            </a:endParaRPr>
          </a:p>
        </p:txBody>
      </p:sp>
      <p:pic>
        <p:nvPicPr>
          <p:cNvPr id="4" name="Picture 3" descr="scrabb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3861048"/>
            <a:ext cx="2520280" cy="1677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Customer Service means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104457"/>
          </a:xfrm>
        </p:spPr>
        <p:txBody>
          <a:bodyPr>
            <a:normAutofit fontScale="92500" lnSpcReduction="20000"/>
          </a:bodyPr>
          <a:lstStyle/>
          <a:p>
            <a:endParaRPr lang="en-GB" sz="2000" dirty="0" smtClean="0"/>
          </a:p>
          <a:p>
            <a:r>
              <a:rPr lang="en-GB" dirty="0" smtClean="0">
                <a:latin typeface="Calibri" pitchFamily="34" charset="0"/>
              </a:rPr>
              <a:t>Doing ordinary things extraordinarily well</a:t>
            </a:r>
          </a:p>
          <a:p>
            <a:r>
              <a:rPr lang="en-GB" dirty="0" smtClean="0">
                <a:latin typeface="Calibri" pitchFamily="34" charset="0"/>
              </a:rPr>
              <a:t>Going beyond what’s expected</a:t>
            </a:r>
          </a:p>
          <a:p>
            <a:r>
              <a:rPr lang="en-GB" dirty="0" smtClean="0">
                <a:latin typeface="Calibri" pitchFamily="34" charset="0"/>
              </a:rPr>
              <a:t>Adding value and integrity to every interaction</a:t>
            </a:r>
          </a:p>
          <a:p>
            <a:r>
              <a:rPr lang="en-GB" dirty="0" smtClean="0">
                <a:latin typeface="Calibri" pitchFamily="34" charset="0"/>
              </a:rPr>
              <a:t>Being at your best with every customer</a:t>
            </a:r>
          </a:p>
          <a:p>
            <a:r>
              <a:rPr lang="en-GB" dirty="0" smtClean="0">
                <a:latin typeface="Calibri" pitchFamily="34" charset="0"/>
              </a:rPr>
              <a:t>Discovering new ways to delight those you serve</a:t>
            </a:r>
          </a:p>
          <a:p>
            <a:r>
              <a:rPr lang="en-GB" dirty="0" smtClean="0">
                <a:latin typeface="Calibri" pitchFamily="34" charset="0"/>
              </a:rPr>
              <a:t>Surprising yourself with how much you can do</a:t>
            </a:r>
          </a:p>
          <a:p>
            <a:r>
              <a:rPr lang="en-GB" dirty="0" smtClean="0">
                <a:latin typeface="Calibri" pitchFamily="34" charset="0"/>
              </a:rPr>
              <a:t>Taking care of the customer like you would take care of your grandmother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easy is this to deliver?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104457"/>
          </a:xfrm>
        </p:spPr>
        <p:txBody>
          <a:bodyPr>
            <a:normAutofit/>
          </a:bodyPr>
          <a:lstStyle/>
          <a:p>
            <a:endParaRPr lang="en-GB" sz="2000" dirty="0" smtClean="0"/>
          </a:p>
          <a:p>
            <a:pPr>
              <a:buNone/>
            </a:pPr>
            <a:r>
              <a:rPr lang="en-GB" dirty="0" smtClean="0">
                <a:latin typeface="Calibri" pitchFamily="34" charset="0"/>
                <a:cs typeface="Arial" charset="0"/>
              </a:rPr>
              <a:t> In your teams:</a:t>
            </a:r>
          </a:p>
          <a:p>
            <a:pPr>
              <a:buNone/>
            </a:pPr>
            <a:r>
              <a:rPr lang="en-GB" dirty="0" smtClean="0">
                <a:latin typeface="Calibri" pitchFamily="34" charset="0"/>
                <a:cs typeface="Arial" charset="0"/>
              </a:rPr>
              <a:t>Rate yourself out of 10 and share your score</a:t>
            </a:r>
          </a:p>
          <a:p>
            <a:pPr>
              <a:buNone/>
            </a:pPr>
            <a:endParaRPr lang="en-GB" dirty="0" smtClean="0">
              <a:latin typeface="Calibri" pitchFamily="34" charset="0"/>
              <a:cs typeface="Arial" charset="0"/>
            </a:endParaRPr>
          </a:p>
          <a:p>
            <a:pPr>
              <a:buNone/>
            </a:pPr>
            <a:r>
              <a:rPr lang="en-GB" dirty="0" smtClean="0">
                <a:latin typeface="Calibri" pitchFamily="34" charset="0"/>
                <a:cs typeface="Arial" charset="0"/>
              </a:rPr>
              <a:t>Crucially – what stops you from being a 10?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Exploring Customer Service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latin typeface="Calibri" pitchFamily="34" charset="0"/>
                <a:cs typeface="Arial" charset="0"/>
              </a:rPr>
              <a:t> Team A – Why should we bother?</a:t>
            </a:r>
          </a:p>
          <a:p>
            <a:pPr>
              <a:buNone/>
            </a:pPr>
            <a:endParaRPr lang="en-GB" dirty="0" smtClean="0">
              <a:latin typeface="Calibri" pitchFamily="34" charset="0"/>
              <a:cs typeface="Arial" charset="0"/>
            </a:endParaRPr>
          </a:p>
          <a:p>
            <a:pPr>
              <a:buNone/>
            </a:pPr>
            <a:r>
              <a:rPr lang="en-GB" dirty="0" smtClean="0">
                <a:latin typeface="Calibri" pitchFamily="34" charset="0"/>
                <a:cs typeface="Arial" charset="0"/>
              </a:rPr>
              <a:t>Team B –What are the skills and behaviours required?</a:t>
            </a:r>
          </a:p>
          <a:p>
            <a:pPr>
              <a:buNone/>
            </a:pPr>
            <a:endParaRPr lang="en-GB" dirty="0" smtClean="0">
              <a:latin typeface="Calibri" pitchFamily="34" charset="0"/>
              <a:cs typeface="Arial" charset="0"/>
            </a:endParaRPr>
          </a:p>
          <a:p>
            <a:pPr>
              <a:buNone/>
            </a:pPr>
            <a:r>
              <a:rPr lang="en-GB" dirty="0" smtClean="0">
                <a:latin typeface="Calibri" pitchFamily="34" charset="0"/>
                <a:cs typeface="Arial" charset="0"/>
              </a:rPr>
              <a:t>Team C – Your Top </a:t>
            </a:r>
            <a:r>
              <a:rPr lang="en-GB" dirty="0">
                <a:latin typeface="Calibri" pitchFamily="34" charset="0"/>
                <a:cs typeface="Arial" charset="0"/>
              </a:rPr>
              <a:t>T</a:t>
            </a:r>
            <a:r>
              <a:rPr lang="en-GB" dirty="0" smtClean="0">
                <a:latin typeface="Calibri" pitchFamily="34" charset="0"/>
                <a:cs typeface="Arial" charset="0"/>
              </a:rPr>
              <a:t>ips to deliver this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can we do it?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Calibri" pitchFamily="34" charset="0"/>
                <a:cs typeface="Arial" charset="0"/>
              </a:rPr>
              <a:t>4 key behaviours</a:t>
            </a:r>
          </a:p>
          <a:p>
            <a:r>
              <a:rPr lang="en-GB" dirty="0" smtClean="0">
                <a:latin typeface="Calibri" pitchFamily="34" charset="0"/>
                <a:cs typeface="Arial" charset="0"/>
              </a:rPr>
              <a:t>Cannot fail to deliver good customer care</a:t>
            </a:r>
          </a:p>
          <a:p>
            <a:r>
              <a:rPr lang="en-GB" dirty="0" smtClean="0">
                <a:latin typeface="Calibri" pitchFamily="34" charset="0"/>
                <a:cs typeface="Arial" charset="0"/>
              </a:rPr>
              <a:t>Word Search</a:t>
            </a:r>
          </a:p>
          <a:p>
            <a:r>
              <a:rPr lang="en-GB" dirty="0" smtClean="0">
                <a:latin typeface="Calibri" pitchFamily="34" charset="0"/>
                <a:cs typeface="Arial" charset="0"/>
              </a:rPr>
              <a:t>Prizes up for grabs!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 Behaviours </a:t>
            </a:r>
            <a:r>
              <a:rPr lang="en-GB" dirty="0" err="1" smtClean="0"/>
              <a:t>Wordsearch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8229600" cy="4176465"/>
          </a:xfrm>
        </p:spPr>
        <p:txBody>
          <a:bodyPr>
            <a:normAutofit fontScale="77500" lnSpcReduction="20000"/>
          </a:bodyPr>
          <a:lstStyle/>
          <a:p>
            <a:endParaRPr lang="en-GB" sz="2000" dirty="0" smtClean="0"/>
          </a:p>
          <a:p>
            <a:pPr eaLnBrk="0" hangingPunct="0">
              <a:buNone/>
              <a:defRPr/>
            </a:pPr>
            <a:r>
              <a:rPr lang="en-GB" dirty="0" smtClean="0">
                <a:solidFill>
                  <a:srgbClr val="323232"/>
                </a:solidFill>
                <a:latin typeface="Courier New" pitchFamily="49" charset="0"/>
                <a:ea typeface="MS PGothic" pitchFamily="34" charset="-128"/>
                <a:cs typeface="Courier New" pitchFamily="49" charset="0"/>
              </a:rPr>
              <a:t>            O V F S W H E Z Q L D F </a:t>
            </a:r>
            <a:endParaRPr lang="en-GB" sz="1100" dirty="0" smtClean="0">
              <a:ea typeface="MS PGothic" pitchFamily="34" charset="-128"/>
            </a:endParaRPr>
          </a:p>
          <a:p>
            <a:pPr eaLnBrk="0" hangingPunct="0">
              <a:buNone/>
              <a:defRPr/>
            </a:pPr>
            <a:r>
              <a:rPr lang="en-GB" dirty="0" smtClean="0">
                <a:solidFill>
                  <a:srgbClr val="323232"/>
                </a:solidFill>
                <a:latin typeface="Courier New" pitchFamily="49" charset="0"/>
                <a:ea typeface="MS PGothic" pitchFamily="34" charset="-128"/>
                <a:cs typeface="Courier New" pitchFamily="49" charset="0"/>
              </a:rPr>
              <a:t>            X W V J N U B K U Q E W </a:t>
            </a:r>
            <a:endParaRPr lang="en-GB" sz="1100" dirty="0" smtClean="0">
              <a:ea typeface="MS PGothic" pitchFamily="34" charset="-128"/>
            </a:endParaRPr>
          </a:p>
          <a:p>
            <a:pPr eaLnBrk="0" hangingPunct="0">
              <a:buNone/>
              <a:defRPr/>
            </a:pPr>
            <a:r>
              <a:rPr lang="en-GB" dirty="0" smtClean="0">
                <a:solidFill>
                  <a:srgbClr val="323232"/>
                </a:solidFill>
                <a:latin typeface="Courier New" pitchFamily="49" charset="0"/>
                <a:ea typeface="MS PGothic" pitchFamily="34" charset="-128"/>
                <a:cs typeface="Courier New" pitchFamily="49" charset="0"/>
              </a:rPr>
              <a:t>            E P N R L Y E F W K N X </a:t>
            </a:r>
            <a:endParaRPr lang="en-GB" sz="1100" dirty="0" smtClean="0">
              <a:ea typeface="MS PGothic" pitchFamily="34" charset="-128"/>
            </a:endParaRPr>
          </a:p>
          <a:p>
            <a:pPr eaLnBrk="0" hangingPunct="0">
              <a:buNone/>
              <a:defRPr/>
            </a:pPr>
            <a:r>
              <a:rPr lang="en-GB" dirty="0" smtClean="0">
                <a:solidFill>
                  <a:srgbClr val="323232"/>
                </a:solidFill>
                <a:latin typeface="Courier New" pitchFamily="49" charset="0"/>
                <a:ea typeface="MS PGothic" pitchFamily="34" charset="-128"/>
                <a:cs typeface="Courier New" pitchFamily="49" charset="0"/>
              </a:rPr>
              <a:t>            B V Y E A N T E C P I E </a:t>
            </a:r>
            <a:endParaRPr lang="en-GB" sz="1100" dirty="0" smtClean="0">
              <a:ea typeface="MS PGothic" pitchFamily="34" charset="-128"/>
            </a:endParaRPr>
          </a:p>
          <a:p>
            <a:pPr eaLnBrk="0" hangingPunct="0">
              <a:buNone/>
              <a:defRPr/>
            </a:pPr>
            <a:r>
              <a:rPr lang="en-GB" dirty="0" smtClean="0">
                <a:solidFill>
                  <a:srgbClr val="323232"/>
                </a:solidFill>
                <a:latin typeface="Courier New" pitchFamily="49" charset="0"/>
                <a:ea typeface="MS PGothic" pitchFamily="34" charset="-128"/>
                <a:cs typeface="Courier New" pitchFamily="49" charset="0"/>
              </a:rPr>
              <a:t>            J K I E R C B </a:t>
            </a:r>
            <a:r>
              <a:rPr lang="en-GB" dirty="0" err="1" smtClean="0">
                <a:solidFill>
                  <a:srgbClr val="323232"/>
                </a:solidFill>
                <a:latin typeface="Courier New" pitchFamily="49" charset="0"/>
                <a:ea typeface="MS PGothic" pitchFamily="34" charset="-128"/>
                <a:cs typeface="Courier New" pitchFamily="49" charset="0"/>
              </a:rPr>
              <a:t>B</a:t>
            </a:r>
            <a:r>
              <a:rPr lang="en-GB" dirty="0" smtClean="0">
                <a:solidFill>
                  <a:srgbClr val="323232"/>
                </a:solidFill>
                <a:latin typeface="Courier New" pitchFamily="49" charset="0"/>
                <a:ea typeface="MS PGothic" pitchFamily="34" charset="-128"/>
                <a:cs typeface="Courier New" pitchFamily="49" charset="0"/>
              </a:rPr>
              <a:t> L S M P </a:t>
            </a:r>
            <a:endParaRPr lang="en-GB" sz="1100" dirty="0" smtClean="0">
              <a:ea typeface="MS PGothic" pitchFamily="34" charset="-128"/>
            </a:endParaRPr>
          </a:p>
          <a:p>
            <a:pPr eaLnBrk="0" hangingPunct="0">
              <a:buNone/>
              <a:defRPr/>
            </a:pPr>
            <a:r>
              <a:rPr lang="en-GB" dirty="0" smtClean="0">
                <a:solidFill>
                  <a:srgbClr val="323232"/>
                </a:solidFill>
                <a:latin typeface="Courier New" pitchFamily="49" charset="0"/>
                <a:ea typeface="MS PGothic" pitchFamily="34" charset="-128"/>
                <a:cs typeface="Courier New" pitchFamily="49" charset="0"/>
              </a:rPr>
              <a:t>            C Q P T E S B S Z F R L </a:t>
            </a:r>
            <a:endParaRPr lang="en-GB" sz="1100" dirty="0" smtClean="0">
              <a:ea typeface="MS PGothic" pitchFamily="34" charset="-128"/>
            </a:endParaRPr>
          </a:p>
          <a:p>
            <a:pPr eaLnBrk="0" hangingPunct="0">
              <a:buNone/>
              <a:defRPr/>
            </a:pPr>
            <a:r>
              <a:rPr lang="en-GB" dirty="0" smtClean="0">
                <a:solidFill>
                  <a:srgbClr val="323232"/>
                </a:solidFill>
                <a:latin typeface="Courier New" pitchFamily="49" charset="0"/>
                <a:ea typeface="MS PGothic" pitchFamily="34" charset="-128"/>
                <a:cs typeface="Courier New" pitchFamily="49" charset="0"/>
              </a:rPr>
              <a:t>            Y E B P I R H F W </a:t>
            </a:r>
            <a:r>
              <a:rPr lang="en-GB" dirty="0" err="1" smtClean="0">
                <a:solidFill>
                  <a:srgbClr val="323232"/>
                </a:solidFill>
                <a:latin typeface="Courier New" pitchFamily="49" charset="0"/>
                <a:ea typeface="MS PGothic" pitchFamily="34" charset="-128"/>
                <a:cs typeface="Courier New" pitchFamily="49" charset="0"/>
              </a:rPr>
              <a:t>W</a:t>
            </a:r>
            <a:r>
              <a:rPr lang="en-GB" dirty="0" smtClean="0">
                <a:solidFill>
                  <a:srgbClr val="323232"/>
                </a:solidFill>
                <a:latin typeface="Courier New" pitchFamily="49" charset="0"/>
                <a:ea typeface="MS PGothic" pitchFamily="34" charset="-128"/>
                <a:cs typeface="Courier New" pitchFamily="49" charset="0"/>
              </a:rPr>
              <a:t> E X </a:t>
            </a:r>
            <a:endParaRPr lang="en-GB" sz="1100" dirty="0" smtClean="0">
              <a:ea typeface="MS PGothic" pitchFamily="34" charset="-128"/>
            </a:endParaRPr>
          </a:p>
          <a:p>
            <a:pPr eaLnBrk="0" hangingPunct="0">
              <a:buNone/>
              <a:defRPr/>
            </a:pPr>
            <a:r>
              <a:rPr lang="en-GB" dirty="0" smtClean="0">
                <a:solidFill>
                  <a:srgbClr val="323232"/>
                </a:solidFill>
                <a:latin typeface="Courier New" pitchFamily="49" charset="0"/>
                <a:ea typeface="MS PGothic" pitchFamily="34" charset="-128"/>
                <a:cs typeface="Courier New" pitchFamily="49" charset="0"/>
              </a:rPr>
              <a:t>            B C S A E S J I D I T I </a:t>
            </a:r>
            <a:endParaRPr lang="en-GB" sz="1100" dirty="0" smtClean="0">
              <a:ea typeface="MS PGothic" pitchFamily="34" charset="-128"/>
            </a:endParaRPr>
          </a:p>
          <a:p>
            <a:pPr eaLnBrk="0" hangingPunct="0">
              <a:buNone/>
              <a:defRPr/>
            </a:pPr>
            <a:r>
              <a:rPr lang="en-GB" dirty="0" smtClean="0">
                <a:solidFill>
                  <a:srgbClr val="323232"/>
                </a:solidFill>
                <a:latin typeface="Courier New" pitchFamily="49" charset="0"/>
                <a:ea typeface="MS PGothic" pitchFamily="34" charset="-128"/>
                <a:cs typeface="Courier New" pitchFamily="49" charset="0"/>
              </a:rPr>
              <a:t>            P E J Z G J O V P S E B </a:t>
            </a:r>
            <a:endParaRPr lang="en-GB" sz="1100" dirty="0" smtClean="0">
              <a:ea typeface="MS PGothic" pitchFamily="34" charset="-128"/>
            </a:endParaRPr>
          </a:p>
          <a:p>
            <a:pPr eaLnBrk="0" hangingPunct="0">
              <a:buNone/>
              <a:defRPr/>
            </a:pPr>
            <a:r>
              <a:rPr lang="en-GB" dirty="0" smtClean="0">
                <a:solidFill>
                  <a:srgbClr val="323232"/>
                </a:solidFill>
                <a:latin typeface="Courier New" pitchFamily="49" charset="0"/>
                <a:ea typeface="MS PGothic" pitchFamily="34" charset="-128"/>
                <a:cs typeface="Courier New" pitchFamily="49" charset="0"/>
              </a:rPr>
              <a:t>            R H L G W A W P Z Q D T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411760" y="1844824"/>
            <a:ext cx="3168352" cy="3096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483768" y="2636912"/>
            <a:ext cx="2808312" cy="2736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411760" y="1772816"/>
            <a:ext cx="3600400" cy="35283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300192" y="1844824"/>
            <a:ext cx="0" cy="35283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31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1773</TotalTime>
  <Words>406</Words>
  <Application>Microsoft Office PowerPoint</Application>
  <PresentationFormat>On-screen Show (4:3)</PresentationFormat>
  <Paragraphs>77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MS PGothic</vt:lpstr>
      <vt:lpstr>Arial</vt:lpstr>
      <vt:lpstr>Calibri</vt:lpstr>
      <vt:lpstr>Courier New</vt:lpstr>
      <vt:lpstr>Office Theme</vt:lpstr>
      <vt:lpstr>Student Health Association</vt:lpstr>
      <vt:lpstr>Introductions</vt:lpstr>
      <vt:lpstr>What we are going to do in this session</vt:lpstr>
      <vt:lpstr>What is Excellent Service?</vt:lpstr>
      <vt:lpstr>Customer Service means</vt:lpstr>
      <vt:lpstr>How easy is this to deliver?</vt:lpstr>
      <vt:lpstr>Exploring Customer Service</vt:lpstr>
      <vt:lpstr>How can we do it?</vt:lpstr>
      <vt:lpstr>Service Behaviours Wordsearch</vt:lpstr>
      <vt:lpstr>The Behaviours</vt:lpstr>
      <vt:lpstr>Session Review</vt:lpstr>
      <vt:lpstr>Finally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 and Concern</dc:title>
  <dc:creator>Admin</dc:creator>
  <cp:lastModifiedBy>Tracy</cp:lastModifiedBy>
  <cp:revision>21</cp:revision>
  <cp:lastPrinted>2014-07-03T20:56:00Z</cp:lastPrinted>
  <dcterms:created xsi:type="dcterms:W3CDTF">2014-02-22T09:37:20Z</dcterms:created>
  <dcterms:modified xsi:type="dcterms:W3CDTF">2014-07-04T11:40:54Z</dcterms:modified>
</cp:coreProperties>
</file>