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10" r:id="rId3"/>
    <p:sldId id="257" r:id="rId4"/>
    <p:sldId id="259" r:id="rId5"/>
    <p:sldId id="306" r:id="rId6"/>
    <p:sldId id="262" r:id="rId7"/>
    <p:sldId id="336" r:id="rId8"/>
    <p:sldId id="337" r:id="rId9"/>
    <p:sldId id="295" r:id="rId10"/>
    <p:sldId id="287" r:id="rId11"/>
    <p:sldId id="304" r:id="rId12"/>
    <p:sldId id="288" r:id="rId13"/>
    <p:sldId id="305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291" r:id="rId23"/>
    <p:sldId id="335" r:id="rId24"/>
    <p:sldId id="321" r:id="rId25"/>
    <p:sldId id="323" r:id="rId26"/>
    <p:sldId id="325" r:id="rId27"/>
    <p:sldId id="341" r:id="rId28"/>
    <p:sldId id="327" r:id="rId29"/>
    <p:sldId id="328" r:id="rId30"/>
    <p:sldId id="340" r:id="rId31"/>
    <p:sldId id="338" r:id="rId32"/>
    <p:sldId id="339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16D1-E64B-CC44-9535-6F25FC5A6B49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34C98-7D5D-A24F-B080-27C83FAF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9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3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179388"/>
            <a:ext cx="825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1488" y="1603375"/>
            <a:ext cx="4038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03375"/>
            <a:ext cx="4040187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358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358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2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D03C5-BB7E-9141-A982-5E849657214D}" type="datetimeFigureOut">
              <a:rPr lang="en-US" smtClean="0"/>
              <a:t>27/06/16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6337-E2F8-1641-BB48-2770D5761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wmf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Asthma 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Sophie Toor</a:t>
            </a:r>
          </a:p>
          <a:p>
            <a:endParaRPr lang="en-US" dirty="0" smtClean="0"/>
          </a:p>
          <a:p>
            <a:r>
              <a:rPr lang="en-US" dirty="0" err="1" smtClean="0"/>
              <a:t>www.respiratorymatters.com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5" y="351197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1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poor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Adherence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>
                <a:latin typeface="Calibri" charset="0"/>
                <a:cs typeface="+mj-cs"/>
              </a:rPr>
              <a:t/>
            </a:r>
            <a:br>
              <a:rPr lang="en-GB" sz="4000">
                <a:latin typeface="Calibri" charset="0"/>
                <a:cs typeface="+mj-cs"/>
              </a:rPr>
            </a:br>
            <a:r>
              <a:rPr lang="en-GB" sz="4000">
                <a:latin typeface="Calibri" charset="0"/>
                <a:cs typeface="+mj-cs"/>
              </a:rPr>
              <a:t>Unintentional non-adherence</a:t>
            </a:r>
            <a:br>
              <a:rPr lang="en-GB" sz="4000">
                <a:latin typeface="Calibri" charset="0"/>
                <a:cs typeface="+mj-cs"/>
              </a:rPr>
            </a:br>
            <a:endParaRPr lang="en-GB" sz="4000">
              <a:latin typeface="Calibri" charset="0"/>
              <a:cs typeface="+mj-cs"/>
            </a:endParaRPr>
          </a:p>
        </p:txBody>
      </p:sp>
      <p:sp>
        <p:nvSpPr>
          <p:cNvPr id="218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>
              <a:latin typeface="Calibri" charset="0"/>
            </a:endParaRPr>
          </a:p>
        </p:txBody>
      </p:sp>
      <p:pic>
        <p:nvPicPr>
          <p:cNvPr id="218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273685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be </a:t>
            </a:r>
            <a:r>
              <a:rPr lang="en-US" dirty="0" smtClean="0"/>
              <a:t>bothered</a:t>
            </a:r>
            <a:endParaRPr lang="en-US" dirty="0"/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want to get fat</a:t>
            </a:r>
            <a:endParaRPr lang="en-US" dirty="0" smtClean="0"/>
          </a:p>
          <a:p>
            <a:r>
              <a:rPr lang="en-US" dirty="0" smtClean="0"/>
              <a:t>Addicted</a:t>
            </a:r>
            <a:endParaRPr lang="en-US" dirty="0" smtClean="0"/>
          </a:p>
          <a:p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work</a:t>
            </a:r>
          </a:p>
          <a:p>
            <a:r>
              <a:rPr lang="en-US" dirty="0" smtClean="0"/>
              <a:t>“you are kidding me right?”</a:t>
            </a:r>
          </a:p>
          <a:p>
            <a:r>
              <a:rPr lang="en-US" dirty="0" smtClean="0"/>
              <a:t>Embarrassed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3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Inhaler technique</a:t>
            </a:r>
            <a:endParaRPr lang="en-GB" dirty="0">
              <a:latin typeface="Calibri" charset="0"/>
            </a:endParaRPr>
          </a:p>
        </p:txBody>
      </p:sp>
      <p:sp>
        <p:nvSpPr>
          <p:cNvPr id="220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8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Sophie\Pictures\which 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336704" cy="504056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Physics of lung deposition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Inertial impaction</a:t>
            </a:r>
            <a:endParaRPr lang="en-GB" dirty="0"/>
          </a:p>
        </p:txBody>
      </p:sp>
      <p:pic>
        <p:nvPicPr>
          <p:cNvPr id="1026" name="Picture 2" descr="C:\Users\Sophie\Pictures\lorry round the be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7488832" cy="468052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Sedimentation</a:t>
            </a:r>
            <a:endParaRPr lang="en-GB" dirty="0"/>
          </a:p>
        </p:txBody>
      </p:sp>
      <p:pic>
        <p:nvPicPr>
          <p:cNvPr id="2050" name="Picture 2" descr="C:\Users\Sophie\Pictures\men in sp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</a:t>
            </a:r>
            <a:endParaRPr lang="en-GB" dirty="0"/>
          </a:p>
        </p:txBody>
      </p:sp>
      <p:pic>
        <p:nvPicPr>
          <p:cNvPr id="3074" name="Picture 2" descr="C:\Users\Sophie\Pictures\brownian move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320480" cy="4104455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4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Particle size</a:t>
            </a:r>
            <a:endParaRPr lang="en-GB" dirty="0"/>
          </a:p>
        </p:txBody>
      </p:sp>
      <p:pic>
        <p:nvPicPr>
          <p:cNvPr id="4098" name="Picture 2" descr="C:\Users\Sophie\Pictures\Alice grow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4032448" cy="3816424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latin typeface="Calibri" charset="0"/>
              </a:rPr>
              <a:t/>
            </a:r>
            <a:br>
              <a:rPr lang="en-GB" dirty="0" smtClean="0">
                <a:latin typeface="Calibri" charset="0"/>
              </a:rPr>
            </a:br>
            <a:r>
              <a:rPr lang="en-GB" dirty="0" smtClean="0">
                <a:latin typeface="Calibri" charset="0"/>
              </a:rPr>
              <a:t>The </a:t>
            </a:r>
            <a:r>
              <a:rPr lang="en-GB" dirty="0">
                <a:latin typeface="Calibri" charset="0"/>
              </a:rPr>
              <a:t>impact of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200" dirty="0"/>
              <a:t>The prevalence of asthma in England is among the highest in the world, with approximately 5.9% of the English population having </a:t>
            </a:r>
            <a:r>
              <a:rPr lang="en-GB" sz="7200" dirty="0" smtClean="0"/>
              <a:t>asthma</a:t>
            </a:r>
            <a:r>
              <a:rPr lang="en-GB" sz="7200" baseline="30000" dirty="0" smtClean="0"/>
              <a:t>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7200" dirty="0"/>
              <a:t>Over 12 months from February 2012 to January 2013, 3,544 people in the UK had the word “asthma” on their death certificate</a:t>
            </a:r>
            <a:r>
              <a:rPr lang="en-US" sz="7200" dirty="0" smtClean="0"/>
              <a:t>.</a:t>
            </a:r>
            <a:r>
              <a:rPr lang="en-US" sz="4000" dirty="0"/>
              <a:t>3</a:t>
            </a:r>
            <a:endParaRPr lang="en-GB" sz="4000" baseline="30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200" dirty="0" smtClean="0"/>
              <a:t>It </a:t>
            </a:r>
            <a:r>
              <a:rPr lang="en-GB" sz="7200" dirty="0"/>
              <a:t>is estimated that 90% of deaths are associated with preventable </a:t>
            </a:r>
            <a:r>
              <a:rPr lang="en-GB" sz="7200" dirty="0" smtClean="0"/>
              <a:t>factors</a:t>
            </a:r>
            <a:r>
              <a:rPr lang="en-GB" sz="7200" baseline="30000" dirty="0" smtClean="0"/>
              <a:t>1</a:t>
            </a:r>
            <a:endParaRPr lang="en-GB" sz="7200" baseline="30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200" dirty="0" smtClean="0"/>
              <a:t>Asthma </a:t>
            </a:r>
            <a:r>
              <a:rPr lang="en-GB" sz="7200" dirty="0"/>
              <a:t>is responsible for large numbers of attendances to Emergency Departments, and </a:t>
            </a:r>
            <a:r>
              <a:rPr lang="en-GB" sz="7200" dirty="0" smtClean="0"/>
              <a:t>admissions to hospital, 70</a:t>
            </a:r>
            <a:r>
              <a:rPr lang="en-GB" sz="7200" dirty="0"/>
              <a:t>% of which may </a:t>
            </a:r>
            <a:r>
              <a:rPr lang="en-GB" sz="7200" dirty="0" smtClean="0"/>
              <a:t>be preventable </a:t>
            </a:r>
            <a:r>
              <a:rPr lang="en-GB" sz="7200" dirty="0"/>
              <a:t>with appropriate early </a:t>
            </a:r>
            <a:r>
              <a:rPr lang="en-GB" sz="7200" dirty="0" smtClean="0"/>
              <a:t>intervention</a:t>
            </a:r>
            <a:r>
              <a:rPr lang="en-GB" sz="7200" baseline="30000" dirty="0" smtClean="0"/>
              <a:t>1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7200" dirty="0" smtClean="0"/>
              <a:t>Even </a:t>
            </a:r>
            <a:r>
              <a:rPr lang="en-GB" sz="7200" dirty="0"/>
              <a:t>in people who responded to feeling well most of the time, over half accepted limitations on their </a:t>
            </a:r>
            <a:r>
              <a:rPr lang="en-GB" sz="7200" dirty="0" smtClean="0"/>
              <a:t>lifestyle. </a:t>
            </a:r>
            <a:r>
              <a:rPr lang="en-GB" sz="4800" dirty="0" smtClean="0"/>
              <a:t>(Asthma UK)</a:t>
            </a:r>
            <a:endParaRPr lang="en-GB" sz="4800" baseline="30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Ref: An </a:t>
            </a: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outcomes strategy for people with chronic obstructive pulmonary disease (COPD) and asthma in </a:t>
            </a: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England 2011.</a:t>
            </a:r>
            <a:r>
              <a:rPr lang="en-GB" sz="1900" dirty="0" smtClean="0">
                <a:solidFill>
                  <a:srgbClr val="FF0000"/>
                </a:solidFill>
                <a:ea typeface="+mn-ea"/>
                <a:cs typeface="+mn-cs"/>
              </a:rPr>
              <a:t>1</a:t>
            </a: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 Asthma UK 2010. </a:t>
            </a:r>
            <a:r>
              <a:rPr lang="en-GB" sz="1900" dirty="0" smtClean="0">
                <a:solidFill>
                  <a:srgbClr val="FF0000"/>
                </a:solidFill>
                <a:ea typeface="+mn-ea"/>
                <a:cs typeface="+mn-cs"/>
              </a:rPr>
              <a:t>2 </a:t>
            </a: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NRAD 2014 </a:t>
            </a:r>
            <a:r>
              <a:rPr lang="en-GB" sz="1900" dirty="0" smtClean="0">
                <a:solidFill>
                  <a:srgbClr val="FF0000"/>
                </a:solidFill>
                <a:ea typeface="+mn-ea"/>
                <a:cs typeface="+mn-cs"/>
              </a:rPr>
              <a:t>3</a:t>
            </a:r>
            <a:endParaRPr lang="en-GB" sz="19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Inspiratory flow influences drug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2" y="1844824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7337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9" y="191587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inhalers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MDI’s +/- spacer</a:t>
            </a:r>
            <a:endParaRPr lang="en-US" dirty="0" smtClean="0"/>
          </a:p>
          <a:p>
            <a:r>
              <a:rPr lang="en-US" dirty="0" err="1" smtClean="0"/>
              <a:t>Easi</a:t>
            </a:r>
            <a:r>
              <a:rPr lang="en-US" dirty="0" smtClean="0"/>
              <a:t>-breathe</a:t>
            </a:r>
          </a:p>
          <a:p>
            <a:r>
              <a:rPr lang="en-US" dirty="0" smtClean="0"/>
              <a:t>DPI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Adherence</a:t>
            </a:r>
            <a:endParaRPr lang="en-US" dirty="0" smtClean="0"/>
          </a:p>
          <a:p>
            <a:r>
              <a:rPr lang="en-US" dirty="0" smtClean="0"/>
              <a:t>Inhaler </a:t>
            </a:r>
            <a:r>
              <a:rPr lang="en-US" dirty="0" smtClean="0"/>
              <a:t>technique</a:t>
            </a:r>
          </a:p>
          <a:p>
            <a:r>
              <a:rPr lang="en-US" dirty="0" smtClean="0"/>
              <a:t>Triggers</a:t>
            </a:r>
          </a:p>
          <a:p>
            <a:r>
              <a:rPr lang="en-US" dirty="0"/>
              <a:t>Career choices/part time </a:t>
            </a:r>
            <a:r>
              <a:rPr lang="en-US" dirty="0" smtClean="0"/>
              <a:t>work</a:t>
            </a:r>
            <a:endParaRPr lang="en-US" dirty="0" smtClean="0"/>
          </a:p>
          <a:p>
            <a:r>
              <a:rPr lang="en-US" dirty="0"/>
              <a:t>Depression and anxiety</a:t>
            </a:r>
          </a:p>
          <a:p>
            <a:r>
              <a:rPr lang="en-US" dirty="0" smtClean="0"/>
              <a:t>Suboptimal </a:t>
            </a:r>
            <a:r>
              <a:rPr lang="en-US" dirty="0" smtClean="0"/>
              <a:t>pharmacological management</a:t>
            </a:r>
          </a:p>
          <a:p>
            <a:pPr lvl="2"/>
            <a:r>
              <a:rPr lang="en-US" dirty="0" smtClean="0"/>
              <a:t>SABA </a:t>
            </a:r>
          </a:p>
          <a:p>
            <a:pPr lvl="2"/>
            <a:r>
              <a:rPr lang="en-US" dirty="0" smtClean="0"/>
              <a:t>ICS </a:t>
            </a:r>
            <a:endParaRPr lang="en-US" dirty="0"/>
          </a:p>
          <a:p>
            <a:pPr lvl="2"/>
            <a:r>
              <a:rPr lang="en-US" dirty="0" smtClean="0"/>
              <a:t> ICS/LABA </a:t>
            </a:r>
          </a:p>
          <a:p>
            <a:pPr lvl="2"/>
            <a:r>
              <a:rPr lang="en-US" dirty="0" smtClean="0"/>
              <a:t>add on therapies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Why asthma still 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en-US" sz="3600" dirty="0" smtClean="0"/>
          </a:p>
          <a:p>
            <a:pPr marL="0" indent="0" algn="ctr">
              <a:buNone/>
            </a:pP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 smtClean="0"/>
              <a:t>National Review of Asthma Deaths (NRAD) </a:t>
            </a:r>
            <a:r>
              <a:rPr lang="en-US" altLang="en-US" sz="3600" dirty="0" smtClean="0">
                <a:solidFill>
                  <a:srgbClr val="FCFCFC"/>
                </a:solidFill>
                <a:latin typeface="Calibri" panose="020F0502020204030204" pitchFamily="34" charset="0"/>
              </a:rPr>
              <a:t>Feb 2012-Jan 2013</a:t>
            </a:r>
            <a:endParaRPr lang="en-US" altLang="en-US" sz="3600" dirty="0" smtClean="0">
              <a:solidFill>
                <a:srgbClr val="00C3FF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dirty="0" smtClean="0"/>
              <a:t>Feb 2012-Jan 2013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r>
              <a:rPr lang="en-GB" altLang="en-US" sz="2600" dirty="0" smtClean="0"/>
              <a:t>Full report available from: </a:t>
            </a:r>
            <a:r>
              <a:rPr lang="en-US" altLang="en-US" sz="2600" dirty="0" smtClean="0"/>
              <a:t>www.rcplondon.ac.uk/NRAD 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3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NRAD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were the circumstances of the asthma death?</a:t>
            </a:r>
          </a:p>
          <a:p>
            <a:r>
              <a:rPr lang="en-GB" dirty="0" smtClean="0"/>
              <a:t>Identify avoidable factors</a:t>
            </a:r>
          </a:p>
          <a:p>
            <a:r>
              <a:rPr lang="en-GB" dirty="0" smtClean="0"/>
              <a:t>Make </a:t>
            </a:r>
            <a:r>
              <a:rPr lang="en-GB" dirty="0" err="1" smtClean="0"/>
              <a:t>recomendations</a:t>
            </a:r>
            <a:r>
              <a:rPr lang="en-GB" dirty="0" smtClean="0"/>
              <a:t> for change</a:t>
            </a:r>
          </a:p>
          <a:p>
            <a:r>
              <a:rPr lang="en-GB" dirty="0" smtClean="0"/>
              <a:t>Improve asthma care</a:t>
            </a:r>
          </a:p>
          <a:p>
            <a:r>
              <a:rPr lang="en-GB" dirty="0" smtClean="0"/>
              <a:t>Improve patient self-management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1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death n=195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en-US" sz="1600" b="1" dirty="0" smtClean="0"/>
          </a:p>
          <a:p>
            <a:r>
              <a:rPr lang="en-GB" altLang="en-US" sz="1600" b="1" dirty="0"/>
              <a:t>45% died without calling for or getting medical </a:t>
            </a:r>
            <a:r>
              <a:rPr lang="en-GB" altLang="en-US" sz="1600" b="1" dirty="0" smtClean="0"/>
              <a:t>help</a:t>
            </a:r>
          </a:p>
          <a:p>
            <a:r>
              <a:rPr lang="en-GB" altLang="en-US" sz="1600" b="1" dirty="0"/>
              <a:t>80% of children and 73% of young people died before they reached </a:t>
            </a:r>
            <a:r>
              <a:rPr lang="en-GB" altLang="en-US" sz="1600" b="1" dirty="0" smtClean="0"/>
              <a:t>hospital</a:t>
            </a:r>
          </a:p>
          <a:p>
            <a:r>
              <a:rPr lang="en-GB" altLang="en-US" sz="1600" b="1" dirty="0"/>
              <a:t>10% had a recent admission</a:t>
            </a:r>
          </a:p>
          <a:p>
            <a:r>
              <a:rPr lang="en-GB" altLang="en-US" sz="1600" b="1" dirty="0"/>
              <a:t>21% recent A&amp;E </a:t>
            </a:r>
            <a:r>
              <a:rPr lang="en-GB" altLang="en-US" sz="1600" b="1" dirty="0" smtClean="0"/>
              <a:t>attendance</a:t>
            </a:r>
            <a:endParaRPr lang="en-GB" altLang="en-US" sz="1600" b="1" dirty="0"/>
          </a:p>
          <a:p>
            <a:r>
              <a:rPr lang="en-GB" altLang="en-US" sz="1600" b="1" dirty="0" smtClean="0"/>
              <a:t>19/195 (10%) died within 28 days of hospital admission for an asthma attack</a:t>
            </a:r>
          </a:p>
          <a:p>
            <a:r>
              <a:rPr lang="en-GB" altLang="en-US" sz="1600" b="1" dirty="0" smtClean="0"/>
              <a:t>68% potentially </a:t>
            </a:r>
            <a:r>
              <a:rPr lang="en-GB" altLang="en-US" sz="1600" b="1" dirty="0"/>
              <a:t>avoidable factors</a:t>
            </a:r>
          </a:p>
          <a:p>
            <a:endParaRPr lang="en-GB" altLang="en-US" sz="1600" b="1" dirty="0" smtClean="0"/>
          </a:p>
          <a:p>
            <a:pPr marL="0" indent="0">
              <a:buNone/>
            </a:pPr>
            <a:endParaRPr lang="en-GB" altLang="en-US" sz="1600" b="1" dirty="0" smtClean="0"/>
          </a:p>
          <a:p>
            <a:pPr marL="0" indent="0">
              <a:buNone/>
            </a:pPr>
            <a:endParaRPr lang="en-GB" altLang="en-US" sz="1600" b="1" dirty="0" smtClean="0"/>
          </a:p>
          <a:p>
            <a:pPr marL="0" indent="0">
              <a:buNone/>
            </a:pPr>
            <a:endParaRPr lang="en-GB" altLang="en-US" sz="1600" b="1" dirty="0" smtClean="0"/>
          </a:p>
          <a:p>
            <a:pPr marL="0" indent="0">
              <a:buNone/>
            </a:pPr>
            <a:endParaRPr lang="en-GB" altLang="en-US" sz="1600" b="1" dirty="0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5271"/>
            <a:ext cx="4038600" cy="319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Case review from a number of cases - for anonymity</a:t>
            </a:r>
            <a:br>
              <a:rPr lang="en-US" altLang="en-US" sz="2400" dirty="0" smtClean="0"/>
            </a:br>
            <a:r>
              <a:rPr lang="en-US" altLang="en-US" sz="2400" dirty="0" smtClean="0"/>
              <a:t>20 year old male…asthma diagnosed since early childhood</a:t>
            </a:r>
            <a:br>
              <a:rPr lang="en-US" altLang="en-US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Last asthma review </a:t>
            </a:r>
            <a:r>
              <a:rPr lang="en-GB" b="1" dirty="0"/>
              <a:t>2</a:t>
            </a:r>
            <a:r>
              <a:rPr lang="en-GB" b="1" dirty="0" smtClean="0"/>
              <a:t> years before death</a:t>
            </a:r>
          </a:p>
          <a:p>
            <a:r>
              <a:rPr lang="en-GB" dirty="0" smtClean="0"/>
              <a:t>symptoms most days; Rx - Salbutamol 2-3 times most days</a:t>
            </a:r>
          </a:p>
          <a:p>
            <a:r>
              <a:rPr lang="en-GB" dirty="0" smtClean="0"/>
              <a:t>PEF 120 (previous best 260, predicted 426)</a:t>
            </a:r>
          </a:p>
          <a:p>
            <a:r>
              <a:rPr lang="en-GB" dirty="0" smtClean="0"/>
              <a:t>Dr added </a:t>
            </a:r>
            <a:r>
              <a:rPr lang="en-GB" dirty="0" err="1"/>
              <a:t>B</a:t>
            </a:r>
            <a:r>
              <a:rPr lang="en-GB" dirty="0" err="1" smtClean="0"/>
              <a:t>eclometasone</a:t>
            </a:r>
            <a:r>
              <a:rPr lang="en-GB" dirty="0" smtClean="0"/>
              <a:t> 100mcg </a:t>
            </a:r>
            <a:r>
              <a:rPr lang="en-GB" dirty="0" err="1" smtClean="0"/>
              <a:t>bd</a:t>
            </a:r>
            <a:endParaRPr lang="en-GB" dirty="0" smtClean="0"/>
          </a:p>
          <a:p>
            <a:r>
              <a:rPr lang="en-GB" dirty="0" smtClean="0"/>
              <a:t>Failed to attend review appointment for follow-up</a:t>
            </a:r>
          </a:p>
          <a:p>
            <a:pPr marL="0" indent="0">
              <a:buNone/>
            </a:pPr>
            <a:r>
              <a:rPr lang="en-GB" dirty="0" smtClean="0"/>
              <a:t>Looking at the consultation – how would you classify the severity of his asthma?</a:t>
            </a:r>
          </a:p>
          <a:p>
            <a:pPr marL="0" indent="0">
              <a:buNone/>
            </a:pPr>
            <a:r>
              <a:rPr lang="en-US" altLang="en-US" dirty="0" smtClean="0"/>
              <a:t>Classified as having ‘mild asthma’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During his last year of life </a:t>
            </a:r>
          </a:p>
          <a:p>
            <a:r>
              <a:rPr lang="en-GB" dirty="0"/>
              <a:t>S</a:t>
            </a:r>
            <a:r>
              <a:rPr lang="en-GB" dirty="0" smtClean="0"/>
              <a:t>albutamol inhalers : 18 prescriptions</a:t>
            </a:r>
          </a:p>
          <a:p>
            <a:r>
              <a:rPr lang="en-GB" dirty="0" err="1"/>
              <a:t>B</a:t>
            </a:r>
            <a:r>
              <a:rPr lang="en-GB" dirty="0" err="1" smtClean="0"/>
              <a:t>eclometasone</a:t>
            </a:r>
            <a:r>
              <a:rPr lang="en-GB" dirty="0" smtClean="0"/>
              <a:t> 100mcg (200 doses) : 1 prescription </a:t>
            </a:r>
          </a:p>
          <a:p>
            <a:r>
              <a:rPr lang="en-GB" dirty="0" smtClean="0"/>
              <a:t>8 months prior to death attended surgery with breathlessness/wheeziness – Rx antibiotic only</a:t>
            </a:r>
          </a:p>
          <a:p>
            <a:r>
              <a:rPr lang="en-GB" dirty="0" smtClean="0"/>
              <a:t>Seen 3 times subsequently for health issues not related to his asthma.</a:t>
            </a:r>
          </a:p>
          <a:p>
            <a:r>
              <a:rPr lang="en-GB" dirty="0" smtClean="0"/>
              <a:t>Died at home without calling for help few months later</a:t>
            </a:r>
          </a:p>
          <a:p>
            <a:r>
              <a:rPr lang="en-GB" dirty="0" smtClean="0"/>
              <a:t>post mortem examination : </a:t>
            </a:r>
            <a:r>
              <a:rPr lang="en-GB" dirty="0" err="1" smtClean="0"/>
              <a:t>Ia</a:t>
            </a:r>
            <a:r>
              <a:rPr lang="en-GB" dirty="0" smtClean="0"/>
              <a:t> Acute asthma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do you think could have been done to potentially change the outcome?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00" smtClean="0"/>
              <a:t/>
            </a:r>
            <a:br>
              <a:rPr lang="en-US" altLang="en-US" sz="3100" smtClean="0"/>
            </a:br>
            <a:r>
              <a:rPr lang="en-US" altLang="en-US" sz="3100" smtClean="0"/>
              <a:t>Primary </a:t>
            </a:r>
            <a:r>
              <a:rPr lang="en-US" altLang="en-US" sz="3100" dirty="0" smtClean="0"/>
              <a:t>care of the 195 cases</a:t>
            </a:r>
            <a:br>
              <a:rPr lang="en-US" altLang="en-US" sz="3100" dirty="0" smtClean="0"/>
            </a:br>
            <a:r>
              <a:rPr lang="en-US" altLang="en-US" sz="3100" dirty="0" smtClean="0"/>
              <a:t>(</a:t>
            </a:r>
            <a:r>
              <a:rPr lang="en-GB" altLang="en-US" sz="3100" dirty="0" smtClean="0"/>
              <a:t>in the 12 months before death)</a:t>
            </a:r>
            <a:r>
              <a:rPr lang="en-US" altLang="en-US" sz="3100" dirty="0" smtClean="0"/>
              <a:t> 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64  </a:t>
            </a:r>
            <a:r>
              <a:rPr lang="en-GB" dirty="0" smtClean="0"/>
              <a:t>(33%) - no details on asthma diagnosis</a:t>
            </a:r>
          </a:p>
          <a:p>
            <a:r>
              <a:rPr lang="en-GB" dirty="0" smtClean="0"/>
              <a:t>84  (43%)  -  no record of asthma review in previous 12 months</a:t>
            </a:r>
          </a:p>
          <a:p>
            <a:r>
              <a:rPr lang="en-GB" dirty="0" smtClean="0"/>
              <a:t>37  (19%)  -  had assessment of asthma control </a:t>
            </a:r>
          </a:p>
          <a:p>
            <a:r>
              <a:rPr lang="en-GB" dirty="0" smtClean="0"/>
              <a:t>44  (23%)  -  had Personal Asthma Action Plans (PAAP)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0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Factors highlighting patients at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Excessive prescribing of Short Acting Beta-Agonist Bronchodilators (SABAs) </a:t>
            </a:r>
            <a:br>
              <a:rPr lang="en-GB" sz="2000" dirty="0" smtClean="0"/>
            </a:br>
            <a:r>
              <a:rPr lang="en-GB" sz="2000" dirty="0" smtClean="0"/>
              <a:t>(n= 189/194 ; 97%)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What would you say was excessive prescribing?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/>
              <a:t>Numbers </a:t>
            </a:r>
            <a:r>
              <a:rPr lang="en-GB" sz="2000" b="1" dirty="0"/>
              <a:t>of devices prescribed during final year </a:t>
            </a:r>
          </a:p>
          <a:p>
            <a:pPr marL="0" indent="0">
              <a:buNone/>
              <a:defRPr/>
            </a:pPr>
            <a:endParaRPr lang="en-GB" sz="2000" dirty="0" smtClean="0"/>
          </a:p>
          <a:p>
            <a:pPr marL="0" indent="0">
              <a:buNone/>
              <a:defRPr/>
            </a:pPr>
            <a:r>
              <a:rPr lang="en-GB" sz="2000" dirty="0" smtClean="0"/>
              <a:t>Range</a:t>
            </a:r>
            <a:r>
              <a:rPr lang="en-GB" sz="2000" dirty="0"/>
              <a:t>:  1 to 112; median of 10 inhaler devices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en-US" sz="2000" dirty="0"/>
              <a:t>&gt; 6 SABA    :   </a:t>
            </a:r>
            <a:r>
              <a:rPr lang="en-GB" sz="2000" dirty="0" smtClean="0"/>
              <a:t>92 </a:t>
            </a:r>
            <a:r>
              <a:rPr lang="en-GB" sz="2000" dirty="0"/>
              <a:t>(</a:t>
            </a:r>
            <a:r>
              <a:rPr lang="en-US" sz="2000" dirty="0"/>
              <a:t>56%) inhaler </a:t>
            </a:r>
            <a:r>
              <a:rPr lang="en-GB" sz="2000" dirty="0"/>
              <a:t>devices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en-US" sz="2000" dirty="0"/>
              <a:t>&gt; 12 SABA  :   </a:t>
            </a:r>
            <a:r>
              <a:rPr lang="en-US" sz="2000" dirty="0" smtClean="0"/>
              <a:t>65 </a:t>
            </a:r>
            <a:r>
              <a:rPr lang="en-US" sz="2000" dirty="0"/>
              <a:t>(39%) inhaler </a:t>
            </a:r>
            <a:r>
              <a:rPr lang="en-GB" sz="2000" dirty="0"/>
              <a:t>devices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en-GB" sz="2000" dirty="0"/>
              <a:t>&gt;50 SABA   :   6 </a:t>
            </a:r>
            <a:r>
              <a:rPr lang="en-GB" sz="2000" dirty="0" smtClean="0"/>
              <a:t>patients</a:t>
            </a:r>
          </a:p>
          <a:p>
            <a:endParaRPr lang="en-GB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6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In adequate prescribing of Inhaled Corticosteroids (ICS)</a:t>
            </a:r>
            <a:br>
              <a:rPr lang="en-US" altLang="en-US" sz="2000" dirty="0" smtClean="0"/>
            </a:br>
            <a:r>
              <a:rPr lang="en-US" altLang="en-US" sz="2000" dirty="0" smtClean="0"/>
              <a:t>(either </a:t>
            </a:r>
            <a:r>
              <a:rPr lang="en-US" altLang="en-US" sz="2000" dirty="0" err="1" smtClean="0"/>
              <a:t>monotherapy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or ICS/LABA) </a:t>
            </a:r>
            <a:br>
              <a:rPr lang="en-US" altLang="en-US" sz="2000" dirty="0" smtClean="0"/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sz="2800" dirty="0" smtClean="0"/>
          </a:p>
          <a:p>
            <a:pPr marL="0" indent="0">
              <a:buNone/>
              <a:defRPr/>
            </a:pPr>
            <a:r>
              <a:rPr lang="en-GB" sz="2800" dirty="0" smtClean="0"/>
              <a:t>What do you think the average amount of prescriptions of ICS issued are?</a:t>
            </a:r>
            <a:endParaRPr lang="en-GB" sz="2800" dirty="0"/>
          </a:p>
          <a:p>
            <a:pPr marL="0" lvl="1" indent="0">
              <a:lnSpc>
                <a:spcPct val="80000"/>
              </a:lnSpc>
              <a:buNone/>
              <a:defRPr/>
            </a:pPr>
            <a:endParaRPr lang="en-GB" dirty="0" smtClean="0"/>
          </a:p>
          <a:p>
            <a:pPr marL="0" lvl="1" indent="0">
              <a:lnSpc>
                <a:spcPct val="80000"/>
              </a:lnSpc>
              <a:buNone/>
              <a:defRPr/>
            </a:pPr>
            <a:r>
              <a:rPr lang="en-GB" dirty="0" smtClean="0"/>
              <a:t>Range</a:t>
            </a:r>
            <a:r>
              <a:rPr lang="en-GB" dirty="0"/>
              <a:t>:  1 to 54, median of 5 inhaler devices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en-US" dirty="0"/>
              <a:t>&lt; 4 ICS </a:t>
            </a:r>
            <a:r>
              <a:rPr lang="en-GB" dirty="0"/>
              <a:t>devices in </a:t>
            </a:r>
            <a:r>
              <a:rPr lang="en-US" dirty="0"/>
              <a:t>12 </a:t>
            </a:r>
            <a:r>
              <a:rPr lang="en-US" dirty="0" smtClean="0"/>
              <a:t>months  </a:t>
            </a:r>
            <a:r>
              <a:rPr lang="en-US" dirty="0"/>
              <a:t>: </a:t>
            </a:r>
            <a:r>
              <a:rPr lang="en-GB" dirty="0"/>
              <a:t>49/128 (38%)</a:t>
            </a:r>
            <a:r>
              <a:rPr lang="en-US" dirty="0"/>
              <a:t> 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en-US" dirty="0"/>
              <a:t>&lt; 12 ICS </a:t>
            </a:r>
            <a:r>
              <a:rPr lang="en-GB" dirty="0"/>
              <a:t>devices in</a:t>
            </a:r>
            <a:r>
              <a:rPr lang="en-US" dirty="0"/>
              <a:t> 12 </a:t>
            </a:r>
            <a:r>
              <a:rPr lang="en-US" dirty="0" smtClean="0"/>
              <a:t>months </a:t>
            </a:r>
            <a:r>
              <a:rPr lang="en-US" dirty="0"/>
              <a:t>:  103/128 (80</a:t>
            </a:r>
            <a:r>
              <a:rPr lang="en-US" dirty="0" smtClean="0"/>
              <a:t>%)</a:t>
            </a:r>
          </a:p>
          <a:p>
            <a:pPr marL="400050" lvl="1" indent="0">
              <a:buNone/>
              <a:defRPr/>
            </a:pPr>
            <a:endParaRPr lang="en-US" dirty="0" smtClean="0"/>
          </a:p>
          <a:p>
            <a:pPr marL="400050" lvl="1" indent="0">
              <a:buNone/>
              <a:defRPr/>
            </a:pPr>
            <a:r>
              <a:rPr lang="en-US" dirty="0" smtClean="0"/>
              <a:t>How could these SABA and ICS prescribing issues be addressed?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Estimates of 20–30% of all asthma present </a:t>
            </a:r>
            <a:r>
              <a:rPr lang="en-GB" dirty="0" smtClean="0"/>
              <a:t>the 10-22 year age </a:t>
            </a:r>
            <a:r>
              <a:rPr lang="en-GB" dirty="0"/>
              <a:t>group being undiagnosed. This has been attributed to under-reporting of symptoms </a:t>
            </a:r>
            <a:r>
              <a:rPr lang="en-GB" dirty="0" smtClean="0"/>
              <a:t> </a:t>
            </a:r>
            <a:r>
              <a:rPr lang="en-GB" dirty="0"/>
              <a:t>and the health consequences of not being diagnosed with asthma are </a:t>
            </a:r>
            <a:r>
              <a:rPr lang="en-GB" dirty="0" smtClean="0"/>
              <a:t>substantial</a:t>
            </a:r>
            <a:r>
              <a:rPr lang="en-GB" baseline="30000" dirty="0" smtClean="0"/>
              <a:t>2</a:t>
            </a:r>
            <a:endParaRPr lang="en-GB" baseline="30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Ref: 1. World </a:t>
            </a:r>
            <a:r>
              <a:rPr lang="en-GB" sz="1200" dirty="0"/>
              <a:t>Health Organisation. Health topics: </a:t>
            </a:r>
            <a:r>
              <a:rPr lang="en-GB" sz="1200" dirty="0" smtClean="0"/>
              <a:t>http</a:t>
            </a:r>
            <a:r>
              <a:rPr lang="en-GB" sz="1200" dirty="0"/>
              <a:t>:// </a:t>
            </a:r>
            <a:r>
              <a:rPr lang="en-GB" sz="1200" dirty="0" err="1"/>
              <a:t>www.who.int</a:t>
            </a:r>
            <a:r>
              <a:rPr lang="en-GB" sz="1200" dirty="0"/>
              <a:t>/topics/</a:t>
            </a:r>
            <a:r>
              <a:rPr lang="en-GB" sz="1200" dirty="0" err="1"/>
              <a:t>adolescent_health</a:t>
            </a:r>
            <a:r>
              <a:rPr lang="en-GB" sz="1200" dirty="0"/>
              <a:t>/en 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         2. BTS/SIGN 2014</a:t>
            </a:r>
            <a:endParaRPr lang="en-GB" sz="1200" dirty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2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u="sng" dirty="0"/>
              <a:t>Looking at last 12 months</a:t>
            </a:r>
            <a:endParaRPr lang="en-GB" dirty="0"/>
          </a:p>
          <a:p>
            <a:r>
              <a:rPr lang="en-GB" dirty="0" smtClean="0"/>
              <a:t>001 Children with </a:t>
            </a:r>
            <a:r>
              <a:rPr lang="en-GB" dirty="0"/>
              <a:t>diagnosis of asthma</a:t>
            </a:r>
          </a:p>
          <a:p>
            <a:r>
              <a:rPr lang="en-GB" dirty="0"/>
              <a:t>002 Children with suspected asthma</a:t>
            </a:r>
          </a:p>
          <a:p>
            <a:r>
              <a:rPr lang="en-GB" dirty="0"/>
              <a:t>003 Children with diagnosis of asthma/suspected asthma on medication </a:t>
            </a:r>
          </a:p>
          <a:p>
            <a:r>
              <a:rPr lang="en-GB" dirty="0"/>
              <a:t>004 Children with diagnosis of asthma/suspected asthma NO medication </a:t>
            </a:r>
          </a:p>
          <a:p>
            <a:r>
              <a:rPr lang="en-GB" dirty="0"/>
              <a:t>005 Children with No diagnosis asthma/suspected asthma on </a:t>
            </a:r>
            <a:r>
              <a:rPr lang="en-GB" dirty="0" smtClean="0"/>
              <a:t>medication</a:t>
            </a:r>
            <a:endParaRPr lang="en-GB" dirty="0"/>
          </a:p>
          <a:p>
            <a:r>
              <a:rPr lang="en-GB" dirty="0"/>
              <a:t>003R Children in group 003 with ‘at risk’ criteria</a:t>
            </a:r>
          </a:p>
          <a:p>
            <a:r>
              <a:rPr lang="en-GB" dirty="0"/>
              <a:t>004R Children in group 004 with ‘at risk criteria</a:t>
            </a:r>
          </a:p>
          <a:p>
            <a:r>
              <a:rPr lang="en-GB" dirty="0"/>
              <a:t>005R Children in group 005  with ‘at risk criteria’</a:t>
            </a:r>
          </a:p>
          <a:p>
            <a:r>
              <a:rPr lang="en-GB" dirty="0"/>
              <a:t>006 – total ‘at risk</a:t>
            </a:r>
            <a:r>
              <a:rPr lang="en-GB" dirty="0" smtClean="0"/>
              <a:t>’</a:t>
            </a:r>
          </a:p>
          <a:p>
            <a:r>
              <a:rPr lang="en-GB" b="1" dirty="0" smtClean="0"/>
              <a:t>“at risk” criteria</a:t>
            </a:r>
          </a:p>
          <a:p>
            <a:r>
              <a:rPr lang="en-GB" dirty="0" smtClean="0"/>
              <a:t>&gt;6 Rx SABA</a:t>
            </a:r>
          </a:p>
          <a:p>
            <a:r>
              <a:rPr lang="en-GB" dirty="0" smtClean="0"/>
              <a:t>Oral steroids</a:t>
            </a:r>
          </a:p>
          <a:p>
            <a:r>
              <a:rPr lang="en-GB" dirty="0" smtClean="0"/>
              <a:t>Hospital admission</a:t>
            </a:r>
          </a:p>
          <a:p>
            <a:r>
              <a:rPr lang="en-GB" dirty="0" smtClean="0"/>
              <a:t>A&amp;E attendance</a:t>
            </a:r>
          </a:p>
          <a:p>
            <a:r>
              <a:rPr lang="en-GB" dirty="0" smtClean="0"/>
              <a:t>ACT&lt;20</a:t>
            </a:r>
          </a:p>
          <a:p>
            <a:r>
              <a:rPr lang="en-GB" dirty="0" smtClean="0"/>
              <a:t>3 or more classes of therapy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stratification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53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Useful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dirty="0" smtClean="0"/>
              <a:t>EMIS</a:t>
            </a:r>
            <a:endParaRPr lang="en-GB" dirty="0"/>
          </a:p>
          <a:p>
            <a:pPr>
              <a:defRPr/>
            </a:pPr>
            <a:r>
              <a:rPr lang="en-GB" dirty="0"/>
              <a:t>Asthma A&amp;E attendance since last </a:t>
            </a:r>
            <a:r>
              <a:rPr lang="en-GB" dirty="0" smtClean="0"/>
              <a:t>visit. </a:t>
            </a:r>
            <a:r>
              <a:rPr lang="en-GB" dirty="0"/>
              <a:t>663m.</a:t>
            </a:r>
          </a:p>
          <a:p>
            <a:pPr>
              <a:defRPr/>
            </a:pPr>
            <a:r>
              <a:rPr lang="en-GB" dirty="0"/>
              <a:t>Emergency admission, </a:t>
            </a:r>
            <a:r>
              <a:rPr lang="en-GB" dirty="0" smtClean="0"/>
              <a:t>asthma. </a:t>
            </a:r>
            <a:r>
              <a:rPr lang="en-GB" dirty="0"/>
              <a:t>8H2P.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dirty="0"/>
              <a:t> </a:t>
            </a:r>
          </a:p>
          <a:p>
            <a:pPr marL="0" indent="0">
              <a:buFont typeface="Arial" charset="0"/>
              <a:buNone/>
              <a:defRPr/>
            </a:pPr>
            <a:r>
              <a:rPr lang="en-GB" dirty="0" err="1"/>
              <a:t>SystmOne</a:t>
            </a:r>
            <a:endParaRPr lang="en-GB" dirty="0"/>
          </a:p>
          <a:p>
            <a:pPr>
              <a:defRPr/>
            </a:pPr>
            <a:r>
              <a:rPr lang="en-GB" dirty="0"/>
              <a:t>Asthma A&amp;E attendance since last </a:t>
            </a:r>
            <a:r>
              <a:rPr lang="en-GB" dirty="0" smtClean="0"/>
              <a:t>visit. </a:t>
            </a:r>
            <a:r>
              <a:rPr lang="en-GB" dirty="0" err="1"/>
              <a:t>XallW</a:t>
            </a:r>
            <a:endParaRPr lang="en-GB" dirty="0"/>
          </a:p>
          <a:p>
            <a:pPr>
              <a:defRPr/>
            </a:pPr>
            <a:r>
              <a:rPr lang="en-GB" dirty="0"/>
              <a:t>Emergency admission, </a:t>
            </a:r>
            <a:r>
              <a:rPr lang="en-GB" dirty="0" smtClean="0"/>
              <a:t>asthma. </a:t>
            </a:r>
            <a:r>
              <a:rPr lang="en-GB" dirty="0"/>
              <a:t>8H2P.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Any </a:t>
            </a: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0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and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</a:t>
            </a:r>
            <a:r>
              <a:rPr lang="en-GB" dirty="0"/>
              <a:t>evidence </a:t>
            </a:r>
            <a:r>
              <a:rPr lang="en-GB" dirty="0" smtClean="0"/>
              <a:t>to </a:t>
            </a:r>
            <a:r>
              <a:rPr lang="en-GB" dirty="0"/>
              <a:t>suggest that the symptoms and signs of asthma in </a:t>
            </a:r>
            <a:r>
              <a:rPr lang="en-GB" dirty="0" smtClean="0"/>
              <a:t>this age group </a:t>
            </a:r>
            <a:r>
              <a:rPr lang="en-GB" dirty="0"/>
              <a:t>are different from those of other age groups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Signs and symptoms of asthma?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History, signs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GB" dirty="0"/>
              <a:t>Recurrent episodes of wheezing</a:t>
            </a:r>
          </a:p>
          <a:p>
            <a:pPr marL="0" indent="0">
              <a:buNone/>
              <a:defRPr/>
            </a:pPr>
            <a:r>
              <a:rPr lang="en-GB" dirty="0"/>
              <a:t>Troublesome cough (dry)</a:t>
            </a:r>
          </a:p>
          <a:p>
            <a:pPr marL="0" indent="0">
              <a:buNone/>
              <a:defRPr/>
            </a:pPr>
            <a:r>
              <a:rPr lang="en-GB" dirty="0"/>
              <a:t>Symptoms often worse at night or early in the morning</a:t>
            </a:r>
          </a:p>
          <a:p>
            <a:pPr marL="0" indent="0">
              <a:buNone/>
              <a:defRPr/>
            </a:pPr>
            <a:r>
              <a:rPr lang="en-GB" dirty="0"/>
              <a:t>Chest </a:t>
            </a:r>
            <a:r>
              <a:rPr lang="en-GB" dirty="0" smtClean="0"/>
              <a:t>tightness</a:t>
            </a:r>
          </a:p>
          <a:p>
            <a:pPr marL="0" indent="0">
              <a:buNone/>
              <a:defRPr/>
            </a:pPr>
            <a:r>
              <a:rPr lang="en-GB" dirty="0" smtClean="0"/>
              <a:t>Symptoms </a:t>
            </a:r>
            <a:r>
              <a:rPr lang="en-GB" dirty="0"/>
              <a:t>worse after exposure to exercise, airborne allergens or pollutants</a:t>
            </a:r>
          </a:p>
          <a:p>
            <a:pPr marL="0" indent="0">
              <a:buNone/>
              <a:defRPr/>
            </a:pPr>
            <a:r>
              <a:rPr lang="en-GB" dirty="0"/>
              <a:t>Intermittent and variable</a:t>
            </a:r>
          </a:p>
          <a:p>
            <a:pPr marL="0" indent="0">
              <a:buNone/>
              <a:defRPr/>
            </a:pPr>
            <a:r>
              <a:rPr lang="en-GB" dirty="0" smtClean="0"/>
              <a:t>Personal </a:t>
            </a:r>
            <a:r>
              <a:rPr lang="en-GB" dirty="0"/>
              <a:t>history of </a:t>
            </a:r>
            <a:r>
              <a:rPr lang="en-GB" dirty="0" err="1" smtClean="0"/>
              <a:t>atopy</a:t>
            </a:r>
            <a:endParaRPr lang="en-GB" dirty="0" smtClean="0"/>
          </a:p>
          <a:p>
            <a:pPr marL="0" indent="0">
              <a:buNone/>
              <a:defRPr/>
            </a:pPr>
            <a:r>
              <a:rPr lang="en-GB" dirty="0"/>
              <a:t>Family history of </a:t>
            </a:r>
            <a:r>
              <a:rPr lang="en-GB" dirty="0" err="1"/>
              <a:t>atopy</a:t>
            </a:r>
            <a:r>
              <a:rPr lang="en-GB" dirty="0"/>
              <a:t> and/or </a:t>
            </a:r>
            <a:r>
              <a:rPr lang="en-GB" dirty="0" smtClean="0"/>
              <a:t>asthma</a:t>
            </a:r>
          </a:p>
          <a:p>
            <a:pPr marL="0" indent="0">
              <a:buNone/>
              <a:defRPr/>
            </a:pPr>
            <a:r>
              <a:rPr lang="en-GB" dirty="0" smtClean="0"/>
              <a:t>“respiratory symptoms” as a young child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this age group, </a:t>
            </a:r>
            <a:r>
              <a:rPr lang="en-GB" dirty="0"/>
              <a:t>tests of airflow obstruction and airway responsiveness may provide support for a diagnosis of asthma. </a:t>
            </a:r>
            <a:r>
              <a:rPr lang="en-GB" u="sng" dirty="0"/>
              <a:t>However, most adolescents with asthma have normal lung function despite having symptoms</a:t>
            </a:r>
            <a:r>
              <a:rPr lang="en-GB" u="sng" dirty="0" smtClean="0"/>
              <a:t>.</a:t>
            </a:r>
            <a:r>
              <a:rPr lang="en-GB" u="sng" baseline="30000" dirty="0" smtClean="0"/>
              <a:t>1</a:t>
            </a:r>
            <a:endParaRPr lang="en-GB" u="sng" baseline="30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Ref: BTS/SIGN 2014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400" dirty="0" smtClean="0"/>
              <a:t>AST002. </a:t>
            </a:r>
            <a:r>
              <a:rPr lang="en-GB" sz="1800" dirty="0" smtClean="0"/>
              <a:t>The percentage of patients aged 8 or over with asthma (diagnosed on or after April 2006) on the register, with measures of variability or reversibility recorded between 3 months before or anytime after.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i="1" dirty="0" smtClean="0"/>
              <a:t>Variability of symptoms and/or lung function may be demonstrated in a reversibility test or may occur spontaneously over time in response to triggers or to treatment; demonstration of variability supports the diagnosis of asthma and may be conveniently achieved in primary care in a number of ways:</a:t>
            </a:r>
          </a:p>
          <a:p>
            <a:r>
              <a:rPr lang="en-GB" sz="1800" i="1" dirty="0" smtClean="0"/>
              <a:t>Spirometry showing reversibility</a:t>
            </a:r>
          </a:p>
          <a:p>
            <a:r>
              <a:rPr lang="en-GB" sz="1800" i="1" dirty="0" smtClean="0"/>
              <a:t>Variability of PEF</a:t>
            </a:r>
          </a:p>
          <a:p>
            <a:r>
              <a:rPr lang="en-GB" sz="1800" i="1" dirty="0" smtClean="0"/>
              <a:t>Variability in objective measures of asthma symptoms scores (RCP, ACQ, ACT, or GINA control tool)</a:t>
            </a:r>
          </a:p>
          <a:p>
            <a:pPr marL="0" indent="0">
              <a:buNone/>
            </a:pPr>
            <a:r>
              <a:rPr lang="en-GB" sz="1800" i="1" dirty="0" smtClean="0"/>
              <a:t>A trial of treatment, with repeated lung function OR symptoms scores over time will demonstrate objective improvements of symptoms and lung function in people with asthma, thereby confirming the diagnosis.</a:t>
            </a:r>
          </a:p>
          <a:p>
            <a:pPr marL="0" indent="0">
              <a:buNone/>
            </a:pPr>
            <a:r>
              <a:rPr lang="en-GB" sz="1300" dirty="0" smtClean="0">
                <a:solidFill>
                  <a:srgbClr val="FF0000"/>
                </a:solidFill>
              </a:rPr>
              <a:t>Quality and Outcomes Framework Guidance for GMS contract 2014/15</a:t>
            </a:r>
          </a:p>
          <a:p>
            <a:pPr marL="0" indent="0">
              <a:buNone/>
            </a:pPr>
            <a:r>
              <a:rPr lang="en-GB" sz="1300" dirty="0">
                <a:solidFill>
                  <a:srgbClr val="FF0000"/>
                </a:solidFill>
              </a:rPr>
              <a:t>bma.org.uk/-/media/Files/PDFs/.../Contracts</a:t>
            </a:r>
            <a:r>
              <a:rPr lang="en-GB" sz="1300">
                <a:solidFill>
                  <a:srgbClr val="FF0000"/>
                </a:solidFill>
              </a:rPr>
              <a:t>/</a:t>
            </a:r>
            <a:r>
              <a:rPr lang="en-GB" sz="1300" smtClean="0">
                <a:solidFill>
                  <a:srgbClr val="FF0000"/>
                </a:solidFill>
              </a:rPr>
              <a:t>gpqofguidance20142015.</a:t>
            </a:r>
            <a:r>
              <a:rPr lang="en-GB" sz="1300" dirty="0">
                <a:solidFill>
                  <a:srgbClr val="FF0000"/>
                </a:solidFill>
              </a:rPr>
              <a:t>pdf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/>
            </a:r>
            <a:br>
              <a:rPr lang="en-GB" sz="3600" dirty="0" smtClean="0">
                <a:solidFill>
                  <a:srgbClr val="FF0000"/>
                </a:solidFill>
              </a:rPr>
            </a:br>
            <a:r>
              <a:rPr lang="en-GB" sz="3600" dirty="0">
                <a:solidFill>
                  <a:srgbClr val="FF0000"/>
                </a:solidFill>
              </a:rPr>
              <a:t/>
            </a:r>
            <a:br>
              <a:rPr lang="en-GB" sz="3600" dirty="0">
                <a:solidFill>
                  <a:srgbClr val="FF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Assessing control/symptom scores</a:t>
            </a:r>
            <a:r>
              <a:rPr lang="en-GB" sz="4000" dirty="0" smtClean="0">
                <a:solidFill>
                  <a:srgbClr val="000000"/>
                </a:solidFill>
              </a:rPr>
              <a:t/>
            </a:r>
            <a:br>
              <a:rPr lang="en-GB" sz="4000" dirty="0" smtClean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RCP 3 questions</a:t>
            </a:r>
          </a:p>
          <a:p>
            <a:pPr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Have </a:t>
            </a:r>
            <a:r>
              <a:rPr lang="en-GB" dirty="0"/>
              <a:t>you had difficulties sleeping because of your asthma symptoms (including cough)?</a:t>
            </a:r>
          </a:p>
          <a:p>
            <a:pPr>
              <a:lnSpc>
                <a:spcPct val="90000"/>
              </a:lnSpc>
            </a:pPr>
            <a:r>
              <a:rPr lang="en-GB" dirty="0"/>
              <a:t>Have you had your usual asthma symptoms during the day ( cough, wheeze, chest tightness or breathlessness)?</a:t>
            </a:r>
          </a:p>
          <a:p>
            <a:pPr>
              <a:lnSpc>
                <a:spcPct val="90000"/>
              </a:lnSpc>
            </a:pPr>
            <a:r>
              <a:rPr lang="en-GB" dirty="0"/>
              <a:t>Has you asthma interfered with your usual activities (</a:t>
            </a:r>
            <a:r>
              <a:rPr lang="en-GB" dirty="0" err="1"/>
              <a:t>eg</a:t>
            </a:r>
            <a:r>
              <a:rPr lang="en-GB" dirty="0"/>
              <a:t> housework, work or school etc)?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Ref: Pearson 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 and </a:t>
            </a:r>
            <a:r>
              <a:rPr lang="en-GB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Bucknall</a:t>
            </a: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CE. Measuring Clinical Outcome in Asthma: A patient-focused approach. The Clinical Effectiveness and Evaluation Unit, Royal College of Physicians 1999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3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Calibri" charset="0"/>
              </a:rPr>
              <a:t/>
            </a:r>
            <a:br>
              <a:rPr lang="en-GB" dirty="0" smtClean="0">
                <a:solidFill>
                  <a:srgbClr val="FF0000"/>
                </a:solidFill>
                <a:latin typeface="Calibri" charset="0"/>
              </a:rPr>
            </a:br>
            <a:r>
              <a:rPr lang="en-GB" dirty="0" smtClean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" charset="0"/>
              </a:rPr>
              <a:t>Asthma Control Test</a:t>
            </a:r>
          </a:p>
        </p:txBody>
      </p:sp>
      <p:sp>
        <p:nvSpPr>
          <p:cNvPr id="1341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1725613"/>
            <a:ext cx="4311650" cy="4419600"/>
          </a:xfrm>
        </p:spPr>
        <p:txBody>
          <a:bodyPr/>
          <a:lstStyle/>
          <a:p>
            <a:pPr eaLnBrk="1" hangingPunct="1"/>
            <a:r>
              <a:rPr lang="en-GB" sz="2000">
                <a:latin typeface="Calibri" charset="0"/>
              </a:rPr>
              <a:t>Asthma control is best assessed using directive questions such as ACT</a:t>
            </a:r>
            <a:r>
              <a:rPr lang="en-GB" sz="2000" baseline="30000">
                <a:latin typeface="Calibri" charset="0"/>
              </a:rPr>
              <a:t>TM</a:t>
            </a:r>
            <a:r>
              <a:rPr lang="en-GB" sz="2000">
                <a:latin typeface="Calibri" charset="0"/>
              </a:rPr>
              <a:t>, as broad non-specific questions can underestimate symptoms</a:t>
            </a:r>
            <a:r>
              <a:rPr lang="en-GB" sz="2000" baseline="30000">
                <a:latin typeface="Calibri" charset="0"/>
              </a:rPr>
              <a:t>1</a:t>
            </a:r>
          </a:p>
          <a:p>
            <a:pPr eaLnBrk="1" hangingPunct="1"/>
            <a:endParaRPr lang="en-GB" sz="2000">
              <a:solidFill>
                <a:schemeClr val="bg2"/>
              </a:solidFill>
              <a:latin typeface="Calibri" charset="0"/>
            </a:endParaRPr>
          </a:p>
          <a:p>
            <a:pPr eaLnBrk="1" hangingPunct="1"/>
            <a:r>
              <a:rPr lang="en-GB" sz="2000">
                <a:latin typeface="Calibri" charset="0"/>
              </a:rPr>
              <a:t>ACT was developed for the general practice setting, to be completed by patients </a:t>
            </a:r>
            <a:r>
              <a:rPr lang="en-GB" sz="2000" baseline="30000">
                <a:latin typeface="Calibri" charset="0"/>
              </a:rPr>
              <a:t>2,3</a:t>
            </a:r>
          </a:p>
          <a:p>
            <a:pPr eaLnBrk="1" hangingPunct="1"/>
            <a:endParaRPr lang="en-GB" sz="2000">
              <a:solidFill>
                <a:schemeClr val="bg2"/>
              </a:solidFill>
              <a:latin typeface="Calibri" charset="0"/>
            </a:endParaRPr>
          </a:p>
          <a:p>
            <a:pPr eaLnBrk="1" hangingPunct="1"/>
            <a:r>
              <a:rPr lang="en-GB" sz="2000">
                <a:latin typeface="Calibri" charset="0"/>
              </a:rPr>
              <a:t>A score &lt;20 suggests poor asthma control and the need for review of treatment</a:t>
            </a:r>
            <a:r>
              <a:rPr lang="en-GB" sz="2000" baseline="30000">
                <a:latin typeface="Calibri" charset="0"/>
              </a:rPr>
              <a:t>2,3</a:t>
            </a:r>
          </a:p>
          <a:p>
            <a:pPr eaLnBrk="1" hangingPunct="1"/>
            <a:endParaRPr lang="en-GB" sz="2000">
              <a:latin typeface="Calibri" charset="0"/>
            </a:endParaRPr>
          </a:p>
        </p:txBody>
      </p:sp>
      <p:pic>
        <p:nvPicPr>
          <p:cNvPr id="1341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1603375"/>
            <a:ext cx="3522663" cy="4419600"/>
          </a:xfrm>
        </p:spPr>
      </p:pic>
      <p:sp>
        <p:nvSpPr>
          <p:cNvPr id="134148" name="Text Box 7"/>
          <p:cNvSpPr txBox="1">
            <a:spLocks noChangeArrowheads="1"/>
          </p:cNvSpPr>
          <p:nvPr/>
        </p:nvSpPr>
        <p:spPr bwMode="auto">
          <a:xfrm>
            <a:off x="0" y="6232525"/>
            <a:ext cx="6224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</a:rPr>
              <a:t>1. </a:t>
            </a:r>
            <a:r>
              <a:rPr lang="en-US" sz="1000">
                <a:solidFill>
                  <a:srgbClr val="000000"/>
                </a:solidFill>
              </a:rPr>
              <a:t>BTS-SIGN. British Guideline on the Management of Asthma. Revised Edition, 2008;</a:t>
            </a:r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</a:rPr>
              <a:t>2. Nathan RA </a:t>
            </a:r>
            <a:r>
              <a:rPr lang="en-GB" sz="1000" i="1">
                <a:solidFill>
                  <a:srgbClr val="000000"/>
                </a:solidFill>
              </a:rPr>
              <a:t>et al</a:t>
            </a:r>
            <a:r>
              <a:rPr lang="en-GB" sz="1000">
                <a:solidFill>
                  <a:srgbClr val="000000"/>
                </a:solidFill>
              </a:rPr>
              <a:t>. </a:t>
            </a:r>
            <a:r>
              <a:rPr lang="en-GB" sz="1000" i="1">
                <a:solidFill>
                  <a:srgbClr val="000000"/>
                </a:solidFill>
              </a:rPr>
              <a:t>J Allergy Clin Immunol 2004</a:t>
            </a:r>
            <a:r>
              <a:rPr lang="en-GB" sz="1000">
                <a:solidFill>
                  <a:srgbClr val="000000"/>
                </a:solidFill>
              </a:rPr>
              <a:t>; 113: 59-65;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1000">
                <a:solidFill>
                  <a:srgbClr val="000000"/>
                </a:solidFill>
              </a:rPr>
              <a:t>3. Schatz M </a:t>
            </a:r>
            <a:r>
              <a:rPr lang="en-GB" sz="1000" i="1">
                <a:solidFill>
                  <a:srgbClr val="000000"/>
                </a:solidFill>
              </a:rPr>
              <a:t>et al. J Allergy Clin Immunol 2006; </a:t>
            </a:r>
            <a:r>
              <a:rPr lang="en-GB" sz="1000">
                <a:solidFill>
                  <a:srgbClr val="000000"/>
                </a:solidFill>
              </a:rPr>
              <a:t>117: 549-56;</a:t>
            </a:r>
            <a:endParaRPr lang="en-US" sz="1000">
              <a:solidFill>
                <a:srgbClr val="000000"/>
              </a:solidFill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</a:rPr>
              <a:t>© 2002, by QualityMetric Incorporated. Asthma Control Test is a trademark of QualityMetric Incorporated.</a:t>
            </a:r>
            <a:endParaRPr lang="en-GB" sz="100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2" y="191588"/>
            <a:ext cx="288036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1372</Words>
  <Application>Microsoft Macintosh PowerPoint</Application>
  <PresentationFormat>On-screen Show (4:3)</PresentationFormat>
  <Paragraphs>205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Asthma Kills</vt:lpstr>
      <vt:lpstr> The impact of asthma</vt:lpstr>
      <vt:lpstr>Young people</vt:lpstr>
      <vt:lpstr>Diagnosis and assessment</vt:lpstr>
      <vt:lpstr>History, signs and symptoms</vt:lpstr>
      <vt:lpstr>Objective measurements</vt:lpstr>
      <vt:lpstr>QOF</vt:lpstr>
      <vt:lpstr>  Assessing control/symptom scores </vt:lpstr>
      <vt:lpstr> The Asthma Control Test</vt:lpstr>
      <vt:lpstr>Reasons for poor control</vt:lpstr>
      <vt:lpstr> Unintentional non-adherence </vt:lpstr>
      <vt:lpstr>Intentional</vt:lpstr>
      <vt:lpstr>Inhaler technique</vt:lpstr>
      <vt:lpstr>PowerPoint Presentation</vt:lpstr>
      <vt:lpstr>       Physics of lung deposition</vt:lpstr>
      <vt:lpstr>Inertial impaction</vt:lpstr>
      <vt:lpstr>Sedimentation</vt:lpstr>
      <vt:lpstr>Diffusion</vt:lpstr>
      <vt:lpstr>Particle size</vt:lpstr>
      <vt:lpstr> Inspiratory flow influences drug delivery</vt:lpstr>
      <vt:lpstr>Types of inhalers</vt:lpstr>
      <vt:lpstr>Poor control</vt:lpstr>
      <vt:lpstr>Why asthma still kills</vt:lpstr>
      <vt:lpstr>Aims of NRAD</vt:lpstr>
      <vt:lpstr>Location of death n=195</vt:lpstr>
      <vt:lpstr>  Case review from a number of cases - for anonymity 20 year old male…asthma diagnosed since early childhood </vt:lpstr>
      <vt:lpstr> Primary care of the 195 cases (in the 12 months before death) </vt:lpstr>
      <vt:lpstr>Factors highlighting patients at risk</vt:lpstr>
      <vt:lpstr>   In adequate prescribing of Inhaled Corticosteroids (ICS) (either monotherapy or ICS/LABA)  </vt:lpstr>
      <vt:lpstr>Risk stratification</vt:lpstr>
      <vt:lpstr>Risk stratification</vt:lpstr>
      <vt:lpstr>Useful Codes</vt:lpstr>
      <vt:lpstr>PowerPoint Presentation</vt:lpstr>
    </vt:vector>
  </TitlesOfParts>
  <Company>Respiratory Matters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Toor</dc:creator>
  <cp:lastModifiedBy>Sophie Toor</cp:lastModifiedBy>
  <cp:revision>34</cp:revision>
  <dcterms:created xsi:type="dcterms:W3CDTF">2016-03-13T21:28:55Z</dcterms:created>
  <dcterms:modified xsi:type="dcterms:W3CDTF">2016-06-27T05:37:31Z</dcterms:modified>
</cp:coreProperties>
</file>