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8" r:id="rId2"/>
  </p:sldMasterIdLst>
  <p:notesMasterIdLst>
    <p:notesMasterId r:id="rId37"/>
  </p:notesMasterIdLst>
  <p:handoutMasterIdLst>
    <p:handoutMasterId r:id="rId38"/>
  </p:handoutMasterIdLst>
  <p:sldIdLst>
    <p:sldId id="256" r:id="rId3"/>
    <p:sldId id="257" r:id="rId4"/>
    <p:sldId id="258" r:id="rId5"/>
    <p:sldId id="290" r:id="rId6"/>
    <p:sldId id="270" r:id="rId7"/>
    <p:sldId id="280" r:id="rId8"/>
    <p:sldId id="259" r:id="rId9"/>
    <p:sldId id="281" r:id="rId10"/>
    <p:sldId id="271" r:id="rId11"/>
    <p:sldId id="293" r:id="rId12"/>
    <p:sldId id="274" r:id="rId13"/>
    <p:sldId id="291" r:id="rId14"/>
    <p:sldId id="283" r:id="rId15"/>
    <p:sldId id="279" r:id="rId16"/>
    <p:sldId id="292" r:id="rId17"/>
    <p:sldId id="276" r:id="rId18"/>
    <p:sldId id="288" r:id="rId19"/>
    <p:sldId id="296" r:id="rId20"/>
    <p:sldId id="262" r:id="rId21"/>
    <p:sldId id="278" r:id="rId22"/>
    <p:sldId id="282" r:id="rId23"/>
    <p:sldId id="272" r:id="rId24"/>
    <p:sldId id="264" r:id="rId25"/>
    <p:sldId id="265" r:id="rId26"/>
    <p:sldId id="284" r:id="rId27"/>
    <p:sldId id="273" r:id="rId28"/>
    <p:sldId id="285" r:id="rId29"/>
    <p:sldId id="294" r:id="rId30"/>
    <p:sldId id="267" r:id="rId31"/>
    <p:sldId id="297" r:id="rId32"/>
    <p:sldId id="295" r:id="rId33"/>
    <p:sldId id="287" r:id="rId34"/>
    <p:sldId id="298" r:id="rId35"/>
    <p:sldId id="29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185" autoAdjust="0"/>
  </p:normalViewPr>
  <p:slideViewPr>
    <p:cSldViewPr>
      <p:cViewPr varScale="1">
        <p:scale>
          <a:sx n="64" d="100"/>
          <a:sy n="64" d="100"/>
        </p:scale>
        <p:origin x="-14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8C68355-942D-4C5A-8E71-C23EDC82CDD5}" type="datetimeFigureOut">
              <a:rPr lang="en-GB" smtClean="0"/>
              <a:t>29/06/2014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DA2837-EE8F-49BB-B437-404B98B23E95}" type="slidenum">
              <a:rPr lang="en-GB" smtClean="0"/>
              <a:t>‹#›</a:t>
            </a:fld>
            <a:endParaRPr lang="en-GB"/>
          </a:p>
        </p:txBody>
      </p:sp>
    </p:spTree>
    <p:extLst>
      <p:ext uri="{BB962C8B-B14F-4D97-AF65-F5344CB8AC3E}">
        <p14:creationId xmlns:p14="http://schemas.microsoft.com/office/powerpoint/2010/main" val="1765009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A7A704-9F1C-4FD3-85D1-57AF2D7FD0E8}" type="datetimeFigureOut">
              <a:rPr lang="en-US" smtClean="0"/>
              <a:pPr/>
              <a:t>6/29/2014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77488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dirty="0"/>
          </a:p>
        </p:txBody>
      </p:sp>
    </p:spTree>
    <p:extLst>
      <p:ext uri="{BB962C8B-B14F-4D97-AF65-F5344CB8AC3E}">
        <p14:creationId xmlns:p14="http://schemas.microsoft.com/office/powerpoint/2010/main" val="3740981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dirty="0"/>
          </a:p>
        </p:txBody>
      </p:sp>
    </p:spTree>
    <p:extLst>
      <p:ext uri="{BB962C8B-B14F-4D97-AF65-F5344CB8AC3E}">
        <p14:creationId xmlns:p14="http://schemas.microsoft.com/office/powerpoint/2010/main" val="1434818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dirty="0"/>
          </a:p>
        </p:txBody>
      </p:sp>
    </p:spTree>
    <p:extLst>
      <p:ext uri="{BB962C8B-B14F-4D97-AF65-F5344CB8AC3E}">
        <p14:creationId xmlns:p14="http://schemas.microsoft.com/office/powerpoint/2010/main" val="996953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dirty="0"/>
          </a:p>
        </p:txBody>
      </p:sp>
    </p:spTree>
    <p:extLst>
      <p:ext uri="{BB962C8B-B14F-4D97-AF65-F5344CB8AC3E}">
        <p14:creationId xmlns:p14="http://schemas.microsoft.com/office/powerpoint/2010/main" val="3058557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dirty="0"/>
          </a:p>
        </p:txBody>
      </p:sp>
    </p:spTree>
    <p:extLst>
      <p:ext uri="{BB962C8B-B14F-4D97-AF65-F5344CB8AC3E}">
        <p14:creationId xmlns:p14="http://schemas.microsoft.com/office/powerpoint/2010/main" val="872862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dirty="0"/>
          </a:p>
        </p:txBody>
      </p:sp>
    </p:spTree>
    <p:extLst>
      <p:ext uri="{BB962C8B-B14F-4D97-AF65-F5344CB8AC3E}">
        <p14:creationId xmlns:p14="http://schemas.microsoft.com/office/powerpoint/2010/main" val="32965009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Traditionally</a:t>
            </a:r>
            <a:r>
              <a:rPr lang="en-US" baseline="0" dirty="0" smtClean="0"/>
              <a:t> seen and treated by a dr. Clinical examination course – increases no of </a:t>
            </a:r>
            <a:r>
              <a:rPr lang="en-US" baseline="0" dirty="0" err="1" smtClean="0"/>
              <a:t>pts</a:t>
            </a:r>
            <a:r>
              <a:rPr lang="en-US" baseline="0" dirty="0" smtClean="0"/>
              <a:t> seen by nurse prescribers</a:t>
            </a:r>
            <a:endParaRPr lang="en-US"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dirty="0"/>
          </a:p>
        </p:txBody>
      </p:sp>
    </p:spTree>
    <p:extLst>
      <p:ext uri="{BB962C8B-B14F-4D97-AF65-F5344CB8AC3E}">
        <p14:creationId xmlns:p14="http://schemas.microsoft.com/office/powerpoint/2010/main" val="1078830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a:t>
            </a:r>
            <a:r>
              <a:rPr lang="en-GB" baseline="0" dirty="0" smtClean="0"/>
              <a:t> 2 service at Bristol</a:t>
            </a:r>
            <a:endParaRPr lang="en-GB"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dirty="0"/>
          </a:p>
        </p:txBody>
      </p:sp>
    </p:spTree>
    <p:extLst>
      <p:ext uri="{BB962C8B-B14F-4D97-AF65-F5344CB8AC3E}">
        <p14:creationId xmlns:p14="http://schemas.microsoft.com/office/powerpoint/2010/main" val="20387975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dirty="0"/>
          </a:p>
        </p:txBody>
      </p:sp>
    </p:spTree>
    <p:extLst>
      <p:ext uri="{BB962C8B-B14F-4D97-AF65-F5344CB8AC3E}">
        <p14:creationId xmlns:p14="http://schemas.microsoft.com/office/powerpoint/2010/main" val="4140649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32</a:t>
            </a:fld>
            <a:endParaRPr lang="en-US" dirty="0"/>
          </a:p>
        </p:txBody>
      </p:sp>
    </p:spTree>
    <p:extLst>
      <p:ext uri="{BB962C8B-B14F-4D97-AF65-F5344CB8AC3E}">
        <p14:creationId xmlns:p14="http://schemas.microsoft.com/office/powerpoint/2010/main" val="3209907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extLst>
      <p:ext uri="{BB962C8B-B14F-4D97-AF65-F5344CB8AC3E}">
        <p14:creationId xmlns:p14="http://schemas.microsoft.com/office/powerpoint/2010/main" val="3888731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dirty="0"/>
          </a:p>
        </p:txBody>
      </p:sp>
    </p:spTree>
    <p:extLst>
      <p:ext uri="{BB962C8B-B14F-4D97-AF65-F5344CB8AC3E}">
        <p14:creationId xmlns:p14="http://schemas.microsoft.com/office/powerpoint/2010/main" val="2278121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Even</a:t>
            </a:r>
            <a:r>
              <a:rPr lang="en-US" baseline="0" dirty="0" smtClean="0"/>
              <a:t> when I started at SHS in 1996, the government was considering allowing nurses to have a limited prescribing role. As long ago as 1978…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Cumberlege</a:t>
            </a:r>
            <a:r>
              <a:rPr lang="en-US" baseline="0" dirty="0" smtClean="0"/>
              <a:t> report-first official report to call for nurse prescribing. 1</a:t>
            </a:r>
            <a:r>
              <a:rPr lang="en-US" baseline="30000" dirty="0" smtClean="0"/>
              <a:t>st</a:t>
            </a:r>
            <a:r>
              <a:rPr lang="en-US" baseline="0" dirty="0" smtClean="0"/>
              <a:t> Crown report considered implications that nurse prescribing raised</a:t>
            </a:r>
            <a:endParaRPr lang="en-US" dirty="0" smtClean="0"/>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 2</a:t>
            </a:r>
            <a:r>
              <a:rPr lang="en-GB" baseline="30000" dirty="0" smtClean="0"/>
              <a:t>nd</a:t>
            </a:r>
            <a:r>
              <a:rPr lang="en-GB" dirty="0" smtClean="0"/>
              <a:t> crown</a:t>
            </a:r>
            <a:r>
              <a:rPr lang="en-GB" baseline="0" dirty="0" smtClean="0"/>
              <a:t> report - </a:t>
            </a:r>
            <a:r>
              <a:rPr lang="en-GB" dirty="0" smtClean="0"/>
              <a:t>Since then many changes in legislation to extend prescribing responsibility to non-medical prescribers.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dirty="0"/>
          </a:p>
        </p:txBody>
      </p:sp>
    </p:spTree>
    <p:extLst>
      <p:ext uri="{BB962C8B-B14F-4D97-AF65-F5344CB8AC3E}">
        <p14:creationId xmlns:p14="http://schemas.microsoft.com/office/powerpoint/2010/main" val="1046000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2006-drs v strongly opposed</a:t>
            </a:r>
            <a:r>
              <a:rPr lang="en-GB" baseline="0" dirty="0" smtClean="0"/>
              <a:t> to opening up of BNF as felt nurses not trained to diagnose disease - overruled</a:t>
            </a:r>
            <a:endParaRPr lang="en-GB" dirty="0" smtClean="0"/>
          </a:p>
          <a:p>
            <a:endParaRPr lang="en-GB"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dirty="0"/>
          </a:p>
        </p:txBody>
      </p:sp>
    </p:spTree>
    <p:extLst>
      <p:ext uri="{BB962C8B-B14F-4D97-AF65-F5344CB8AC3E}">
        <p14:creationId xmlns:p14="http://schemas.microsoft.com/office/powerpoint/2010/main" val="1341444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Supplementary prescribing – voluntary partnership</a:t>
            </a:r>
            <a:r>
              <a:rPr lang="en-GB" baseline="0" dirty="0" smtClean="0"/>
              <a:t> between an independent prescriber and </a:t>
            </a:r>
            <a:r>
              <a:rPr lang="en-GB" baseline="0" dirty="0" err="1" smtClean="0"/>
              <a:t>supp</a:t>
            </a:r>
            <a:r>
              <a:rPr lang="en-GB" baseline="0" dirty="0" smtClean="0"/>
              <a:t> </a:t>
            </a:r>
            <a:r>
              <a:rPr lang="en-GB" baseline="0" dirty="0" err="1" smtClean="0"/>
              <a:t>presc</a:t>
            </a:r>
            <a:r>
              <a:rPr lang="en-GB" baseline="0" dirty="0" smtClean="0"/>
              <a:t>, to implement agreed patient-specific CMP with </a:t>
            </a:r>
            <a:r>
              <a:rPr lang="en-GB" baseline="0" dirty="0" err="1" smtClean="0"/>
              <a:t>pt’s</a:t>
            </a:r>
            <a:r>
              <a:rPr lang="en-GB" baseline="0" dirty="0" smtClean="0"/>
              <a:t> agreement. Most useful in long term conditions (DH ?2002)</a:t>
            </a:r>
            <a:endParaRPr lang="en-GB" dirty="0"/>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dirty="0"/>
          </a:p>
        </p:txBody>
      </p:sp>
    </p:spTree>
    <p:extLst>
      <p:ext uri="{BB962C8B-B14F-4D97-AF65-F5344CB8AC3E}">
        <p14:creationId xmlns:p14="http://schemas.microsoft.com/office/powerpoint/2010/main" val="355512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80A4771-C6EF-4B99-81F4-D30BE4E017A0}" type="datetimeFigureOut">
              <a:rPr lang="en-US" smtClean="0"/>
              <a:pPr/>
              <a:t>6/29/2014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90B41CA-569D-40E7-8E58-026C0338B2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80A4771-C6EF-4B99-81F4-D30BE4E017A0}" type="datetimeFigureOut">
              <a:rPr lang="en-US" smtClean="0"/>
              <a:pPr/>
              <a:t>6/29/2014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80A4771-C6EF-4B99-81F4-D30BE4E017A0}" type="datetimeFigureOut">
              <a:rPr lang="en-US" smtClean="0"/>
              <a:pPr/>
              <a:t>6/29/2014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80A4771-C6EF-4B99-81F4-D30BE4E017A0}" type="datetimeFigureOut">
              <a:rPr lang="en-US" smtClean="0"/>
              <a:pPr/>
              <a:t>6/29/2014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0B41CA-569D-40E7-8E58-026C0338B2C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lgn="r"/>
            <a:fld id="{D80A4771-C6EF-4B99-81F4-D30BE4E017A0}" type="datetimeFigureOut">
              <a:rPr lang="en-US" smtClean="0"/>
              <a:pPr algn="r"/>
              <a:t>6/29/2014</a:t>
            </a:fld>
            <a:endParaRPr lang="en-US" sz="1200">
              <a:solidFill>
                <a:schemeClr val="bg2">
                  <a:shade val="50000"/>
                </a:schemeClr>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sz="1200">
              <a:solidFill>
                <a:schemeClr val="bg2">
                  <a:shade val="50000"/>
                </a:schemeClr>
              </a:solidFill>
              <a:effectLst/>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bnf.org/"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mc-uk.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836712"/>
            <a:ext cx="7438600" cy="1800200"/>
          </a:xfrm>
        </p:spPr>
        <p:txBody>
          <a:bodyPr>
            <a:normAutofit fontScale="90000"/>
          </a:bodyPr>
          <a:lstStyle/>
          <a:p>
            <a:pPr algn="ctr"/>
            <a:r>
              <a:rPr lang="en-US" dirty="0" smtClean="0"/>
              <a:t/>
            </a:r>
            <a:br>
              <a:rPr lang="en-US" dirty="0" smtClean="0"/>
            </a:br>
            <a:r>
              <a:rPr lang="en-US" dirty="0"/>
              <a:t/>
            </a:r>
            <a:br>
              <a:rPr lang="en-US" dirty="0"/>
            </a:br>
            <a:r>
              <a:rPr lang="en-US" dirty="0" smtClean="0"/>
              <a:t>Ten Years in the Life of a Nurse Prescriber at Students’ Health Service</a:t>
            </a:r>
            <a:endParaRPr lang="en-US" dirty="0"/>
          </a:p>
        </p:txBody>
      </p:sp>
      <p:sp>
        <p:nvSpPr>
          <p:cNvPr id="3" name="Subtitle 2"/>
          <p:cNvSpPr>
            <a:spLocks noGrp="1"/>
          </p:cNvSpPr>
          <p:nvPr>
            <p:ph type="subTitle" idx="1"/>
          </p:nvPr>
        </p:nvSpPr>
        <p:spPr>
          <a:xfrm>
            <a:off x="1403648" y="3140968"/>
            <a:ext cx="7406640" cy="1800200"/>
          </a:xfrm>
        </p:spPr>
        <p:txBody>
          <a:bodyPr/>
          <a:lstStyle/>
          <a:p>
            <a:r>
              <a:rPr lang="en-US" dirty="0" smtClean="0"/>
              <a:t>Presented by Sarah Windatt</a:t>
            </a:r>
            <a:endParaRPr lang="en-US" dirty="0"/>
          </a:p>
        </p:txBody>
      </p:sp>
      <p:sp>
        <p:nvSpPr>
          <p:cNvPr id="4" name="AutoShape 2" descr="data:image/jpeg;base64,/9j/4AAQSkZJRgABAQAAAQABAAD/2wCEAAkGBxQTEhUUERQWFhUXGSAbGBgYGR0aIRseIRoaHBwfHRwfHCggHBsmHRgZITIhJykrLi4uHx8zODMsNygtLisBCgoKDg0OGxAQGy4iHyY0Li83NywsLDI3LCwsMS8sKzYsLzE0LC8tLy0sNC03NCw3LywsLCwsNC0vLC4sLCwsLP/AABEIAHsBmQMBIgACEQEDEQH/xAAcAAADAAMBAQEAAAAAAAAAAAAABgcEBQgDAgH/xABREAACAQMBBAYECgUIBgsBAAABAgMABBEFBhIhMQcTQVFhcSIygZEIFCM0NXJzobGyQlJidLMVJDM2gpLB0RZDU1XD8BcmRGOToqTC0uHxJf/EABoBAQADAQEBAAAAAAAAAAAAAAACAwQFAQb/xAAxEQACAgECAggFBAMBAAAAAAAAAQIDEQQhEjEFE0FRYXGB8CIyM6HRkbHB4TRC8RT/2gAMAwEAAhEDEQA/AGDUeki5jmljEcJCSOgyGzhWKjPpc+FMWwW1Ut6ZxKiL1YTG5njvdZnOSf1BUp1z5zcfbSfxGr4sdRlhz1Mrx72N7cYrnGcZxzxk+81kVrUtz6ezo+qdWIJJvG5Stsdt57S5MMaRMoVTlg2eOe5hTZDqDGzE5A3jCJMccZ3N7HPOM1Bru6klYvK7O2OLMSxx2cT2VljWroRhRPN1eNwDfbdxjG7zxy7Kkrt2VWdFxcIqOE1z8SgbH7cz3VykMiRKrKxyobPAZ7WNbvbnaGSyiR4lRiz7p388sE9hHdUYtLp4mDxOyMOTKSD7xXte6rPMAJppJADkB2LAHv4mvFa+HHaTn0ZB3KSSUe4bl6TrnI+Sg9z/APzqoT3QQIW/SZV9rcB9+K53j5jzq0dIFyY7HrF5pJEw9kinH3VKubw2zLr9JWrK4QWMvH7DRXldXCxozyMFVRkk9gr6glDKrLxDAEHwIyKSOly5ZbWNAcB5fS8QFYgeWcH2CrpSwsnK09PW2qvlk2+gbSNeSMYIt23Q4Mr82PPCqPMHJPDupjpQ6LblWsQq+sjsG8yd4H3MPd4U30g8rJLVRULXCKwlt78wr8JxzrxvryOFDJKwRF5knH/J8KQ01OXVpzFFvRWaH5RuTSDsUns3u7u4nupKWNjynTysTlyiub9834DvYX6zZaPjGDgP2MRz3e9Ryz2nlWZXnBCqKEQBVUYAHAADkBXpUimWM7cgooooeBRRRQBRRRQBRRRQBRRRQBRRRQBRRRQBRRRQBRRRQBRRRQBRRRQBRRRQBRRRQBRRRQBRRRQBRRRQBRRRQBRRRQHPWufObj7aT+I1fFhdKhPWRJKpxwYsMY7irA9vEcQe7hX3rnzm4+2k/iNTdsLsSlzH19wW3CcIqnGccCSeeM8ABisSi3LY+wsuhVSpT5bGJoe0XWObc2cTxyABYI1CAsCGDMxyW5ccnFM2tbJXV2I0f4tbxR53ViDPjOOfBRyHIe+t9s3pNrE0htogpRjGWJJJwFJ4kk4yceyt9WiMNviODfrUrM1Rx59/ly5epENrdno7LcTrjJK3EjdChV8eJOSeXka0E0DKFLAjeXeXPaMkA+Rwao1ps78b1W6knGYonAwf0jurur9XdwT35HeaU9uZy19P3KwUeACgCqJxxudnTahyarby8Zb8+w0cfMedWLpL+jn+tH+dajsfMedWLpL+jn+tH+dalX8sinXfXp8/5R97La6iaZHNKfRiTdbtPondAA7zwAqd7Y7Vteso3NyNCSq5yST2k9+OysOLUyLF7fPOdX9m42fZlF99Gymj/G7lISSFOWcjnujnjxPAe2vJTckoolVpa6ZTun2NvyQ89EFq4jmkOQjMAviVByR78e/upt2h2ghs49+U8T6qD1mPh/nWl2o2shsUEMAVpQMKg9VB2b2Py8z4c6k99eS3EpeQl5HOPv4ADsHHgKsc+BcK5mKvSS1drumuGL+/vvN1e6jc6rcrGOAJ9BB6qDtY9+BzJ8qruhaRHawrFGOA5ntY9pPia1Ow2zIs4cvgzScXPcOxR4Dt7zTNU64Y3fMy67Uxm+qr2gvuFFFFWHPCisTUraR0xFM0LZzvBVb2EMCMeWDwqP6VtZq0usNppuowEdg0ghTO6qlsgd5GBQFrorwsoWRAryNI3a7BQT7FAH3V70AUVMukvUNU0+KOa2uhKrSCMrJDHkFvVwQADxGOVO+z9ncogN3cdc5UZAjRFU9uMDePdxNAbaiiigCiilHabTdTkvbaSzuY47VQOujYcWO8S36JzlcDmMYoBuooooAooooAooooAooooAooooAor8NKexWnanFLcHUbiOaNm+RCD1Rk/sjAwQMceXPvAbaKKKAKKKKAKKKKAKKKKAKKKKAK+GmUEKWAJ5AkZPkO2ljX9bZ7uPTrZ9yV0Mk0oxmKIcPQyCOtY8BkHA44PCtNrnQ7p9wrEdckzceuMryMT3sHJB8eXgRQFDorVbLaW9raxQSzNO6LhpG5txJ88DOBnjgCtrQHPurxFrudVGWaeQADtJkbFVDRb8abaJHfEIwJ3Ah3ywzk8AM5BOD2cqmGqzMl5M6HDLPIQe4iRiK2Wq7YS3HVtIiCWI5SVcgg8M5U5UjgOBFZIyUW32n1OoolfGEf9e3v5bDTpW3VtFJdes0bt1sfo4O8QAyY7OIznlzryXpRfO8bT5POMiQ/juYJxxxTBpNnbajZI8sSbzDDlQFZXBwcEcRxGfI91ay82NtUijgluSoEjOB6IZt4KMY8l5gVZ8eNmc5PScTVkHxcu18vLB963ojagsd1YzGPfHpAsyg4yuTun1xjdPlz4UnbT7Jz2yddPKjlmA9ZixJ7csOPKrDpdnHDEkcI3UUYUcfbnPHJOTmpP0nSSPdlmjdY0URqzKQG4kkg4xxLY9gpZFJZ7SfR985W9XF/Cs81vjsQpR8x51Yukv6Of60f51qOx8x51Yukv6Of60f51qFfyyNWu+vT5/yiOAfdWZpWqSW7M8J3WZCm9jJAOMkdx4c6xoJmQhkJBHb/AM8/Kt02mrcwNPbqFki/p4hyxx+UjHYOHFezjjuqpeBvslFbTWz97miZiSSSSTzJOSfM9tUvoz2WwBdzjiR8ipHIfr+3s8OPbU806VEkRpU6xAclM43u4Z7s4po13pBnmTq4VECEYO6csR3A49EeXGpwcVuzPrIXWLq69k+b8B01bpCtYXKDflIOCYwCAe3iSM+yvS26QLJhkyFD3Mpz9wIqT6Bo0l3MIYsA4ySeSgcyfeB7ae7bosXI6y4JHaFQL95JqyM5y3SOfdpNFTiM5NP34DDs7tCb24kMQIt4l3QTwLuxBzjsCqDw/aplrD0nS4raIRQruqPaSe0k9prMq+OcbnIulBz+BYXvmFQjZr+t0/1pf4dXeoRs4cbXT57Wl/hZr0qLvRRRQCF0z/Mof3uH8xpt1XWbe1jD3M0cS8gXYLk4zgZ4scdg40o9M/zKEdpu4cf3jTjqenxTxMk0ayKVIIYA8x48qA1ei7aWd1DLPFKBDC268j+gucA8C2OHHnWsuulDT45FSR5UDHAkaF1Q+O8VGR48qS/g86TFJbSyyLvsk3obxJVfQXiEPohuON7GccM039NNmkmkXJdQTHusp7jvqOHsJoB3VwRkEEEZz2Y76T77pP02OVIVnE0jsqAQ+mMsQBlx6OOPfXt0VXJk0mzZuJ6vd9isyD7lFIHTPYRR6jpLRxojPLhiqgb27LDu5xzxvH30BUtotpoLIBrnrFQjO+sTuq9npOqlVPmRmsfQNs7a8IFt1rqSRviGQICBkgybu6D4Z7R31uNSsUnikhlG8kilGHeCMH8alPQxdtZ3V5pEx9KJzJEe8cA3vUo3tPdQFA2h2vtrI/znrUXh6fUyFOPIdYF3N7wzmsrZ/X4byPrbffMfYzRsgbxUsBvDxGRWo28QXHUaeOPxlwZPCGJleQ+GTuoPFvA1pemjWHtbCO3tTuPcOIVI4bqY44PZ+ivkTQDU21ERDtCk1wicGeGMuuQcEKf9YQRghN6vvZvai2vlY20m8UOHQgqyHj6yniOR9x7q1OnjUoIkiis7JUjUKoF1JwAGB/2elvTdkNRj1j+UFS1hSXAniSZ23lOAzDMQ9LgGxw4jnxNAOG0e3NhZErcXCBxzjU7zjgCMquSOBB44rx1fpBsLZYGnm3PjCK6LuktusAQzAZ3Rx5nuPdSt0/6ZCdOM/VJ1wkQCTdG9gk5G9zx4UwbKbLW8mnwfGoknaWGIu0ig8OrUKB+qFXAGMccnmSaAYINftntvjSzIbfBPW5wuAcHie4jGO+tLcdIFtGFeWO6SJyAsr28iocnA4leAOeBOM9laTpX2Yf8Akb4tp8ZCQsrdUuWLRrvZAzksQSH7zu9vb6bKbcWWtW7W03yczruvCSATwzvRHtwRkdoI5ciQHbVdXgto+tuJUiT9Z2CgnngZ5ngeA41qdl9tbW/kljtGZ+pClm3SAd4sBjPE+qeyt7LbI67rqrL3MAfDtqTdDFusepaukahVWRQqjkBvy8B4UBn9LPSFHbGO0hkPWtIhmZD/AESBlYgkcd5h2dxPeMsel9I9hcTJDDKzSOcKOrcZOM8yMDgDST07xj41pPAcZmzw5+nBz76ry26A5CqD3gCgFrXOkGytJDHdPJE3ZvRSAN4q27hh4jNbfQtbju06yESbnDDPE8YYEZBTfUby47RkVo+lTZcX+nyRqB1sfykRx+kvEj+0uV9oPZWH0NbR/G9OjVj8rb4hkB5+iMIT5qBx7waA2Wr9IFnbSdVcGaNycKGgkG/xx6B3cOPFc0xWVyJUV1DAMMgOrIw81YAg+BFK7wLd6tkgGOwj4fbygH/yRYPnIP1ab6AK0V9tbbpKYULzTL68cCNKU7t/dBCf2iK1nSvtE9jpsssRxKxEcZ7i3b5hQxHiBX10V6QlvpsBUenKollfmXduJJPM45eygPe027tGmFvIz28x9VLiNoSxJwApYANk8sHjwxW+1HUIoIzJPIkUa83dgoHdxPaTSp0s7Mx3unzZXMsKNLE3aCoJI8mAIx5d1YHQrtA97pwW4PWSQOYyzDO8MBkJ7yAcZ8M86ASdC24tU1+9upZT1LJuRsFZsgbg4DGQOBPKrToOtQ3cImt23oySASCOIODwPGpXsVCp2l1EFRgKeGBjmlWJEAGFAA8BigPqiiigOetc+c3H20n8RqxoVUn0mK+OM/dkVV9Z6N4ZneSOV42dixyA65JJPDIPMntrSP0WS9lxGR4ow+7JrI6pZ5H1FfSOncUnLHozTaRfQQIyi8ud1uLJDGEz/aYnHmBX0dsOpyLGBIc+tI/ykjeJYnn55rf23RWc/KXPDuSPB95Y/hW6h2J0+3XemwwHNpnwPbyWpKE/Ios1WkznLm34f8T+5L7rX7qVvTuJSe4OR9y4rzFxcKD6U4U8+L4Pn2Gqv/pTpluN2Ixgd0MeR71GDXkOkayPA9Zj6lecC7ZElq7P9KHj34EgjPEedWPpL+jn+tH+da+lutLvSAeoZzy3gEf2E4Y+QNb7VrGGWIpcAGIYJ3jgcDkZOeWRU4QwnhmTU6zitrlKLXC84/Tkc9jicDn3U1dHrPFfR5RgsgZDlTggjPdjmop5/wBKNMthuxGPyhQEe9Rg+ea+U6RrLP8ArB47hqKhFPOTVbq7rYOKpeH77ia7WaYLa7liXgoOVHcpGQPZnHsrI2e0KC5IDXaRP2oyEH+yxO63sqkPqel3hHWNbsx4DrAFbyBbB9xrFvuje0k4xM8ef1SGHuOeHtp1e+VueLpDEFCzihLvx+Tc7LbNQ2aEREuz+s7Yye4DHAAd341vKnUfR9dRH5C/ZR3DfT3gSEGttZaDqS43tRGO7qQ/3kg1bFtbYOZdXCbc+tTfipfhjfRWNYwOgw8rSHvIUfcAKyasMTWGFQnpT02bTdVi1aBC0TMpk7gwG4ynuDryPeT4Vdq8rq2SRGSRFdGGGVgGBHcQeBFDw1ezW1FrfRiS2lVs81zhlPcy8wa2s86oN52CjvYgD3mkLUOh7TnYvEJbdjnjDIVx5A5Ar5tOh+yGOukubgDsllJHuUCgMLUL8azqFvDa+nZWcnWzzDIV5BncRD+lxwc+OewZply4VGLHAAJJPYAONeOm6dFbxiKCNI415KgCjx4DtPf21h7RbPxXidXO0oTiCscrxhgeYcKRvDhyNATr4N5/mNx9v/7Fpl6Z5wuj3Wf0gqjzMi/5Vk6B0eWdm+/a9fHxBKrPJutjlvrvYYeYrI2l2Htb5s3RmccMJ10gQEcMhA26D44oDy6LIt3SbIf90D7yW/xpF6cHH8oaQMjIlJI7gZYcHy4H3GqJoWyMNou5A9wE3SoQzyMqg/qqWIU8c5GK1F/0V2Ez9ZOLiV8Ab8lxK7YHIbzMTwoB3qQdMNq1leWerwrxRxHMB2jBxnzXeXP1aqOj6WtvH1aPK4zkGWRpSPAM5Jx4V86/o0V5byW8670cgwQOB4EEEHsIIBoDQ7FyfG5p9R47kmIbbII+RjJ9PB4jfkLHyCUv9PujyS2CTwglraTfbHYhBDMPIhD5Zqi6dYpBFHDEN1I1CqO4AYFe7qCCCAQeBB45FAL2xG18Go26SROvWYHWR59JGxxGOeO491bSXVohMsAO9K3HdXiVUc2f9Vc8OPM8s0oXfRDpzS9aiSQknJEUhQeQH6I8BimvQdAt7NNy2jCA+sebOe92PpMfM0Ak/CAcDSSCecyAeJ9I/gDTlsf8wtP3eL+Gta7aPYK0vn3rrr345CdfIEU4xlU3t1TjuHfWToWyUNpudRJchUGFjaeR0AwRjcZioHHl5UBs9R1JITF1mR1sgjU9gYhiM+B3ceZFTLpm2FhMEmo2/wAjcQ4dip3Q+GHE90g5hhz5HPDFF2j0GK9h6mfe3N5W9FipypyMEcRWDc7IRyhUuZp54VIIilcFTjlv4UNLxwfTLcQDQGTsZeyTWFrLP/SPCjP2ZJUcfbz9tTroelU6rrGCDmQEeOJJQfxFUzWNGS4QRs8qKP8AYyvFkYxglCMrjs5UtWHRXYQPvwC4ifGN+O4lRsHmMqwOKAVOn47k2lytwRJm3m7B6UJ/BWPsqrS6rCoiJkXEzBYscd8kEgLjnwBPgAax9otn7e9hMF0m+hOR2EHvU8wa1WyuwNpYNvwh3cAqrSuXKA8wgPBc8AcDJoBpqI3tyNB1uSRgRZ3qs+ACcNxbAA54kOB3B6t1JW3WlxXl1YWzoGZJDcMf1Y48ZB8JHKLjtAbtAoDb7E2DxWqtMPlpmM0315DvY8lG6nktb6iigE3pb2de+02WOIb0qESIveVzkDxKlgKwOhTaNbnT0hJxNbfJuh54HqNjuI4HxBqg0s6lsNaSzfGEV4LjtlgcxMfrbvBs9uRx7aAyNudYS0sLiZyBiNgoP6TlSFX2nH30tdB2zslpp29MpWSdzJunmFwAuR2EgZx4jtpgj2NgMiSXDS3Tx8U6999VP6yx8EDeO7mtzqViJozGzSIDj0onaNhgg8HUhhy7DyyKAlGxB/6zal9U/ilWGkm16LrCOUzRfGElOSZFuJVY59bLBsnPb302adZCFNwPI4zzkcu395jmgMqiiigITfa1cQ3Nx1U0iDrpOAY4/pG7Dwr3j26vx/2jPnHHw/8AJ+NanXPnNx9tJ/EavGws3mkSKMZdzgD/AJ7BzrDxPOx9j1NTgnOK5dqRtZtsb5+DXL+wIv5VFazUBLvfL7+/jPyhOcHz4irPszslBZqDgPL+lIw4/wBn9UffWj1vZSCeeSbcu2LjjuBQA2MAjfwxxgHHEeyrXXLG7MFXSFCm1GOF3pcyV0VudpdHW2ZQhkII4iVChDeHDBGMcie2tNVLWDqQmpx4lyPpOY86sXSX9HP9aP8AOtR2PmPOrF0l/Rz/AFo/zrVtfyyOdrvr0+f8ojdFFPHRpoReT4yysVRt1cHdBJB3iT2qBwwOZPgarjHieDdfdGmDnIRz49tZdlqc0P8ARSungrED3cquF/YwywSQbqbqejhhwX0QwI7RgHsPCobqNr1Urx7wbcYjeHEHuI9lSnBwM+l1cdSmnHGO/fY3VrtnqGQq3DN3ApGc+0pn763Mc+tTRdarvuEZAAiUkd6gKGIrT7C2ySyzRNjekgdUz2nKkj2qD7M019JNnctLbPAJGQcAqZ4ODnOB3jhnswe/jKOXHOWUXOuNyrjCKfe0v6Nb0YXssl9IZXdz1DeuScfKRdh5VValfRqrjUp+tUq/VOWUjBBMkR5e2qpVtXynM6Tx1+3cgorE1N5ljJt0R5OGFkcxr45YIxHDwqbbcbe6ppqo81lbGNjuh0ldxvYJweCkHAPZjxq05xVKKl3R/tfqmqRSSx/EYlR9zDRTMScBuyYdhpmn/lhOKnT5v2Qs0J9jGRx91ANdFTK36XVhuPi2qWslnJ2nIkQZ5HIHFT3jIqkxSh1DIQysMqQcggjIIPdQHpRU92x2r1Sxga4aytmjXG8UndyuTjJBjQlckDhnFaXYHpC1HVZJUhWzh6pQ3pxyvnJx2Sr3UBXKKUbltaTio0+cY9UCWEnyYu49+POtLadLUUc/xbU7eSym/aO+nHkd5R6p/WAx486ApFFfEUgZQykFSMgg5BB5EHtFfdAFFaXaO+vIhvWdtHcAAllabqmz3KNwqeHeRUrg6dpnlES6dmRmCBOuOd4nGMdVzzwoC3UVqNCurx8m7t4oeAKhJjKc9ob5NQMeBNL+2nSJHZzJaW8TXN45AWFTgDPLebs78d3E4HGgHeik2zj1t13pJLCJj/qxFK+PAt1oye/FaTXukK+01T/KNirgj5Oa3c9WzdgYMC0ftz4ZoCm0VqE1nesPjagDNv1wHMf0e+B2ZFT/AGa6RNWuoFkj0nrQf9YswiVvFVcE49poCr0VPv8ASzWf9yf+rj/ypaj6ablrn4qNNBn39zc+MD1u7PV4++gLNRU+/wBLNZ/3J/6uP/KtRtP0i6rawNJJpIhHLrGmEqqf2ggH4igKFtXPdJaytYxrJcADcR+R4jPaMkLk4yK0fR5ot1GJLrUmDXk+AQMYjjXO6gxwHEknHhnJFNWnXHWRRyH9NFb3qD/jWu2n2ptbCPrLuUID6q82Y9yqOJ8+Q7cUBuaKSbXaDUrsb1pZx28R4rLeMcsPCFPSH9phzr2uoNaAzHNp7n9VoZVHv60mgHCipZc9Jd5YMF1jTyik4E0DbyHyBJ7OOC2fCn7Z7aK2vYuttJVkXkccCp7mU8VPmKA2tFYupPKIybdEeTsWRyinjxywViOHgamu2PSfeaa6rdacmH9R0uCytjng9UCCM8iBQFUoqebHbb3+oxGaCwhSMHdDS3LLvEc90CAk47+XuNO+lyTMmblI45Mn0Y3Mgx2ekUU58MUBmUUUUBz1rnzm4+2k/iNTL0V2jNeb4GVjQ7x7i3BfacH3GlrXPnNx9tJ/Eaqd0SwAWjsObSHPsAA/58ayVrMz6nW2cGlfikv1HetXrmtpbLk5ZzjCLz4kDJ/VXJ5n8ayo9RiZgqyKWYsAAeZU4bHkedSPa/bGWeUrExSFH9EDGXKngzHzGQPfxq+c1FHD0ekldZhrZcyu6hYRzoY5kV1PYwz7R3HxqI7X6CbO4MYJKEbyE/qkkYPiCMe7vpq6O9rJ5JxbzuZFcEqzYypAzz7QRnnXn0wTqZbdB6yoxPgGKgflaq5tSjxG/RQt02p6mTyms/2IEfMedWLpL+jn+tH+dajsfMedWLpL+jn+tH+dajX8sjTrvr0+f8ojdOGgbRXMqwWUB6o5CGRceqCSTu7vBsc2zx8M5rU7L6akrySTAmCBDJIAcb2Ad1QR2kj7qfthrCAzC5ggliDxEEODuod5fUY8wwyQQTwHZnFeVxeSzW3Vxi1KOWv0T7BwsLBIVKpniSzMxLMzEAZJPEnAA8gBUY25t5BezbwLcR6W4VB9FeXMHHLPbg8quNfjKDzGa0ThxLBwtJrHRNzazk5yilZGDKSrA5UjgQe8VYYtdeXSJLhjuSdS43uXpgMqkebYx51v9S0iGeMxyxqykd2CPEHmD41FNf1G43ntpZiyQuUVcKo9EkA4UDPAdtU4dZ042R17W2HF59PA3vRMxN7ISST1Dc/tIqrlSLok+ev9g38SKq7VlPymLpX/ACPRBU36f1B0lvCWPHvI/wATVIqcdPv0S/2sf4mrTmmp+Db8yuft/wDhpVdqG9AmvxW9pOsizsTNkdVbyyj1FHExowB4cjxqi6l0h2sMbSPHd7q882k6/e6Ko9pFAJXwkNPQ21vPgdYsm5ntKlSceWRn399bX4Pt/JJphWQkiKVkQnJ9HCtgZ7AWIpH17V5NpLmOCCSG2t4z6KzOBIxPNtwZ3jjgFBxzyePC37LbPxWNtHbQZ3UHEnmzH1mPiTQGD0kD/wDl3v7u/wCU1Jfg1fOLv7NPzGq30j/Rd7+7v+U1JPg1fOLv7NPzGgL9Uq+ENo6SWC3GB1kMgAbt3W4EZ7s4NVWpR8IfWUSxS2z8pNIG3e3dXiSfDOBQGN8HTXpJbee2kJYQFTGSc4V97K+QKZH1vCrBUt6A9lpLW0knmXde5KlVPMRqDukjsJLscd27VSoArmDZOIf6SqMcPjUh93WEffXT9cybJf1mX96l/CSgOm65p6PtYVNoWkuz6Uksqbz/AKLsxA58v1R5gV0tUH6Z+jSTrXv7JN5Xy08a81bmXUdoPEntB49vAC8Vhazpcd1BJBOoaORSrA/cR3EHBB7CBUK6POmd4AsGo70kY4LMOLqOzeH6YHf63nV40zUYriNZYJFkjbkynI//AHwoBbuNCni0Z7OM9bMtu0SEcN7gVX1uA9HFMmlWKwQxwoAFjQKMDHADFZVFAFcvab/WUfvjfmNdQ1y9pv8AWUfvjfmNAdQ1hazp63EEsDgbsiMhz4jGfZzrNooBKu9oTpejxS3afLJEidVvDLSYAC5GRgcyRngDSF0S6JJql1JquonrNxsQqw9HeHHKg8NxMgAd+TzHHX/CP1dmuoLUH0I4+sPizsw4+SqP7xqsdF1gIdKs1AA3olkPiXG//wC6gGqiiigMbUbCOeNop0WSNxhlYZB/+/GuadpLK42e1MNau3Vt6cec7roSQY37GI5eHotw4V0/Uu+ELpYk05ZselDKvHwf0T7M7tAPeyuvx31rFcxcnHFc53W/SU+IPCpn8JQfzW1+1b8lYfwa9SYrd25PoqUkUdxO8r+/CffWZ8JT5ra/bN+SgGPoK+h4PrSfxWp/pA6C/oeD60n8Vqf6AKKKKA561z5zcfbSfxGpn6ONpfi7tAyM6yHKhBlg2MHh2ggDyxSxrnzm4+2k/iNXhaXTxOskbFXU5VhzFYVLEsn2NlKtp4H3FP1y+/ndqkadUzpIyqwAKvvb0bEA8mIcEZ5MeRqf6Roc15IwgQc8sScKmScZP/6a8f5YmMxnZy0pBG+3EjIxkdgwCcd1NfRxtPDbJLFOd3ebfVzyzugbp7vVGD4mp5UnuZers01LcFl4X7vP7mxs9Ij0hTcSlppypCKgO6o4bxJ7BxALHv4DjWg0K0OqTzdfvCUrviVfVUjACFTn0ePDBB4dtM2k9IETQM9wF69N7C8t9SQcKcEZwAMdu6KwNb2/Tqd2xUxMfWzGoxntBDYB9hqT4e/Yzw/9GZZj8b24uxf1+4gvEUcqeatg+YOKr/SX9HP9aP8AOtR1TlgT3/41Yukv6Of60f51ryv5ZF2t+vT5/gmWn6oqWlzAwOZShUgkeqTnPeMdlNdxrF29jb3FrI+8gMcyIAQN0EhyMcBhePmKntZmmapLAxaJsbylWB4hgRggjtqEZYNV2mUviSWc535cse/EZNF6QriAMHRJt5ixJJVsnxGRjgMDFZ1x0pTnHVwRL37zM/4buKQRTJpGiwLCtzfSMsbE9XGinek3cZ9LkB/98RivYznyTK7dLpovilDfwzv6FV/l5XsmuoPTxGWC/tAcVPiDUJnmLszscsxLMe8k5J95qibI60XnnuAiwWccWHQciRjcz2F90Yz3YHHhU+vZw8juqhAzEhV5KCcgDyqVkspMp6Pp6qc447vTw9Bv6JPnr/YN/Eiqu1IuiT56/wBg38SKq7VtPynM6V/yPRBU46ffol/tY/xNUepx0+/RL/ax/iatOaan4NvzK5+3/wCGlV2pF8G35lc/b/8ADSq7QEh6bej6GS3kvrZAk0Q3pAoAEiZ9JiOW8oJbPaAefCvjoJ27lud6yumLvGu9E54syjgyse0jIwe7PdT90jXiRaZeO+MdS68eRLDdUe1mA9tRD4PNk7ak0gHoRwtvHxYgKPbg+6gLf0j/AEXe/u7/AJTUV6AWuRPdfFVhY9Wu8JSy/pHGCoP4Vaukf6Lvf3d/ympJ8Gr5xd/Zp+Y0BRNpbrXEgZ7aOzZh+gvWO+O9SxVSw7iOPnzkOwe1Vs2oNJraGSZmws8mSIiOAVo/VCgjnj0eNdMVK+lvovW8VrqzULdKMsgwBMP8JO49vI9hAFSRgQCCCDxBHaK+q556J+kxrNxZagWEIO6jvnMBzjdbPHczw/Z8uXQiOCAQQQRkEcQR4UB9VzJsl/WZf3qX8JK6brmTZL+sy/vUv4SUB03RX4x4cK1mzetJeW6ToMb2Qy5BKspKspI7QRQCbt90S219vSwfze4Pao9Bz+2vf+0PbmotY6hqOgXhUgoeBeNuMcq9hGOY54YcR7xXV9InTPoUVxpk0jgdZAvWRvgZGCN4Z7mHDHfjuoBi2S2iiv7WO5hzhuBU81YcGU+R7e0YNbmo38Gtn+L3QOerEi7v1t30vu3aslAFcvab/WUfvjfmNdQ1y9pv9ZR++N+Y0B1DRRRQHM/wgoSuq5PJ4UYeWWX8VNXLo0uxLpVkw7IET2ou4fy0p9PGyDXdqtzCpaW3zlQMloz62O/dPpeW9S/8Hva9QH0+ZgCSXgycZz66Dx/SHflu6gLlRRRQBSF05SgaNcA82aMDz61G/BTT7UT+EBrhla3023y8jMHdV4nJ4RrjvOS3hw76Ax/g02RzeTEejiNAe8+kzD2ej7xWy+Ep81tftm/JT30cbLjT7GOA46w+nKR2u3MeIHBc+FInwlPmtr9s35KAY+gv6Hg+tJ/Fan+kDoL+h4PrSfxWp/oAorznmVFZ3YKqglmJwABzJPdSP/0uab/tH/8ADagJ1tJA6XM5kVkDTSEFgVyC7EEZ5gitbmukmXPA8RWFJo9u3rQRH+wv+VZ3R4ncr6YSSTh9znotWdp2kzz/ANDE7jvA4f3uX31eYdKgX1YYx5Iv+VZlFR3sT6Z2+GH6sj9l0bXb8XMUY8WJPuUY++s5uiyXHC4jJ7ijD78n8KqVFT6mJkfSuob2aXoRa92BvYuO4sgB5xtn7iAfuqh7fWUk1i0cSF3LJhRz4OpP3UzUV6q0k0u0hZr7LJQlJLMXkj9l0bXb8XMUY8WJPuUY++s5+iyXHC4jJ7ijD78n8KqVFedTEm+ldQ3s0vQi1/sBex8QiyD/ALts/cwB+6l+/wCtXdSffXcGFV8jA7d0Hs8q6Jr5kjDDDAEdxGai6F2Mvr6Ymvnin9vyQjUNo3kgW3REihXiVj/SPA5YniTkZrSlh2muhH0W3PEwRf3F/wAq9YNOhT1Io18lA/wrx0t82Wx6WrgsRh9yY9Ets4uncowQwsAxU7pO/GcA4wTgGqxRRV0I8KwcvVajr7OPGDX63q62yB3SZwW3cQxPKeROSqAkDhz8u+pH0u7QzX9straWF8Rvh3d7d1BABwFGM8zniByq2UVIzHOPRbquoaW8ivp13JDLgsqwuCpGfSXK4PA4I8qqJ6S8+ppeqFuwNbhR7W3zj3U+0UBD9qrHWdbZYvi3xO0BziVgMn9Z8ekxGeCgY/EUrYLY6HS7bqoiXdvSlkI4u2O7sUcgPxJJpmooCXdIm2Tz2U1vZ2N88kylCzWsiqqng2crknGcYHtpB6JLi70y5dp9PvGilQKxSByVIOQcEDI55ro+igNZoetpdKzJHMm6cHroniJ8g4GR41s6KKAnHSV0Vxahme3Kw3Xaxzuyd2/jkf2gM9+eFLexd5rOk/ze6s5bm2XgpjIdk+oc8V/ZOMeFWuigEqbpFQRllsdRL44R/FXBz4n1ceIJ9tQfSbTUYdQS++IXRImMpXqZOILEsAd3uJGa6tooDSbObSLd53YLmEqASJ4Wi59gJ4MfImpbs3PqemXl6Vspp7BriQ4UDeA3zh41zlsrjhyPDiMVbaKASf8ApU00A9bM8Tj1o5IpFdfAru8/LNKu1uuXWtp8T0u3kW3cjrbmZTGjKDkbueJXIye3kMCrBRQGh2K2Yj061S3i444u/a7HmfAdgHcBW+oooBV1PbiOEyKLW+kZCVxHayEMQSPRYgKVOOecYrn2G11BdRF8LC6z1/W7vUyct7JXO73cM11ZRQCtpm28czRr8Vvo2chcSWsgCknHpMAVA8c4ppoooANSPbrodEsnxrS3EE29v9WSQpYHOUI4o2eOOWcerVcooCU6P0hXtkoi1qyn9Hh8ZiQMp7Mvj0faD7KZYOlHSnXeF2g8CGB9xXNONFAJF7thcXClNJtJZGI4XE6GGFc9o38O+O4LjxNfOxHR2lpIbu7f4zfOSWmbkpPMID4cN7njgMDhTzRQGHq2orbxmR1kcAgYiRpG4nHBVBJqJ9M2qT6isMVpY3pSNizO9vIuSQAABu57+JxV4ooCHdHW113p9ktrLpV6+4zEMkbjIYluIKc8k0z/APSlP/ue/wD/AA2/+FUqigJBc6vf6zcxWjWc9nZZ37gyKymRV47hYqBgnA3RxOe4VUv5Kh/2Se4Vm0U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xQTEhUUERQWFhUXGSAbGBgYGR0aIRseIRoaHBwfHRwfHCggHBsmHRgZITIhJykrLi4uHx8zODMsNygtLisBCgoKDg0OGxAQGy4iHyY0Li83NywsLDI3LCwsMS8sKzYsLzE0LC8tLy0sNC03NCw3LywsLCwsNC0vLC4sLCwsLP/AABEIAHsBmQMBIgACEQEDEQH/xAAcAAADAAMBAQEAAAAAAAAAAAAABgcEBQgDAgH/xABREAACAQMBBAYECgUIBgsBAAABAgMABBEFBhIhMQcTQVFhcSIygZEIFCM0NXJzobGyQlJidLMVJDM2gpLB0RZDU1XD8BcmRGOToqTC0uHxJf/EABoBAQADAQEBAAAAAAAAAAAAAAACAwQFAQb/xAAxEQACAgECAggFBAMBAAAAAAAAAQIDEQQhEjEFE0FRYXGB8CIyM6HRkbHB4TRC8RT/2gAMAwEAAhEDEQA/AGDUeki5jmljEcJCSOgyGzhWKjPpc+FMWwW1Ut6ZxKiL1YTG5njvdZnOSf1BUp1z5zcfbSfxGr4sdRlhz1Mrx72N7cYrnGcZxzxk+81kVrUtz6ezo+qdWIJJvG5Stsdt57S5MMaRMoVTlg2eOe5hTZDqDGzE5A3jCJMccZ3N7HPOM1Bru6klYvK7O2OLMSxx2cT2VljWroRhRPN1eNwDfbdxjG7zxy7Kkrt2VWdFxcIqOE1z8SgbH7cz3VykMiRKrKxyobPAZ7WNbvbnaGSyiR4lRiz7p388sE9hHdUYtLp4mDxOyMOTKSD7xXte6rPMAJppJADkB2LAHv4mvFa+HHaTn0ZB3KSSUe4bl6TrnI+Sg9z/APzqoT3QQIW/SZV9rcB9+K53j5jzq0dIFyY7HrF5pJEw9kinH3VKubw2zLr9JWrK4QWMvH7DRXldXCxozyMFVRkk9gr6glDKrLxDAEHwIyKSOly5ZbWNAcB5fS8QFYgeWcH2CrpSwsnK09PW2qvlk2+gbSNeSMYIt23Q4Mr82PPCqPMHJPDupjpQ6LblWsQq+sjsG8yd4H3MPd4U30g8rJLVRULXCKwlt78wr8JxzrxvryOFDJKwRF5knH/J8KQ01OXVpzFFvRWaH5RuTSDsUns3u7u4nupKWNjynTysTlyiub9834DvYX6zZaPjGDgP2MRz3e9Ryz2nlWZXnBCqKEQBVUYAHAADkBXpUimWM7cgooooeBRRRQBRRRQBRRRQBRRRQBRRRQBRRRQBRRRQBRRRQBRRRQBRRRQBRRRQBRRRQBRRRQBRRRQBRRRQBRRRQBRRRQHPWufObj7aT+I1fFhdKhPWRJKpxwYsMY7irA9vEcQe7hX3rnzm4+2k/iNTdsLsSlzH19wW3CcIqnGccCSeeM8ABisSi3LY+wsuhVSpT5bGJoe0XWObc2cTxyABYI1CAsCGDMxyW5ccnFM2tbJXV2I0f4tbxR53ViDPjOOfBRyHIe+t9s3pNrE0htogpRjGWJJJwFJ4kk4yceyt9WiMNviODfrUrM1Rx59/ly5epENrdno7LcTrjJK3EjdChV8eJOSeXka0E0DKFLAjeXeXPaMkA+Rwao1ps78b1W6knGYonAwf0jurur9XdwT35HeaU9uZy19P3KwUeACgCqJxxudnTahyarby8Zb8+w0cfMedWLpL+jn+tH+dajsfMedWLpL+jn+tH+dalX8sinXfXp8/5R97La6iaZHNKfRiTdbtPondAA7zwAqd7Y7Vteso3NyNCSq5yST2k9+OysOLUyLF7fPOdX9m42fZlF99Gymj/G7lISSFOWcjnujnjxPAe2vJTckoolVpa6ZTun2NvyQ89EFq4jmkOQjMAviVByR78e/upt2h2ghs49+U8T6qD1mPh/nWl2o2shsUEMAVpQMKg9VB2b2Py8z4c6k99eS3EpeQl5HOPv4ADsHHgKsc+BcK5mKvSS1drumuGL+/vvN1e6jc6rcrGOAJ9BB6qDtY9+BzJ8qruhaRHawrFGOA5ntY9pPia1Ow2zIs4cvgzScXPcOxR4Dt7zTNU64Y3fMy67Uxm+qr2gvuFFFFWHPCisTUraR0xFM0LZzvBVb2EMCMeWDwqP6VtZq0usNppuowEdg0ghTO6qlsgd5GBQFrorwsoWRAryNI3a7BQT7FAH3V70AUVMukvUNU0+KOa2uhKrSCMrJDHkFvVwQADxGOVO+z9ncogN3cdc5UZAjRFU9uMDePdxNAbaiiigCiilHabTdTkvbaSzuY47VQOujYcWO8S36JzlcDmMYoBuooooAooooAooooAooooAooooAor8NKexWnanFLcHUbiOaNm+RCD1Rk/sjAwQMceXPvAbaKKKAKKKKAKKKKAKKKKAKKKKAK+GmUEKWAJ5AkZPkO2ljX9bZ7uPTrZ9yV0Mk0oxmKIcPQyCOtY8BkHA44PCtNrnQ7p9wrEdckzceuMryMT3sHJB8eXgRQFDorVbLaW9raxQSzNO6LhpG5txJ88DOBnjgCtrQHPurxFrudVGWaeQADtJkbFVDRb8abaJHfEIwJ3Ah3ywzk8AM5BOD2cqmGqzMl5M6HDLPIQe4iRiK2Wq7YS3HVtIiCWI5SVcgg8M5U5UjgOBFZIyUW32n1OoolfGEf9e3v5bDTpW3VtFJdes0bt1sfo4O8QAyY7OIznlzryXpRfO8bT5POMiQ/juYJxxxTBpNnbajZI8sSbzDDlQFZXBwcEcRxGfI91ay82NtUijgluSoEjOB6IZt4KMY8l5gVZ8eNmc5PScTVkHxcu18vLB963ojagsd1YzGPfHpAsyg4yuTun1xjdPlz4UnbT7Jz2yddPKjlmA9ZixJ7csOPKrDpdnHDEkcI3UUYUcfbnPHJOTmpP0nSSPdlmjdY0URqzKQG4kkg4xxLY9gpZFJZ7SfR985W9XF/Cs81vjsQpR8x51Yukv6Of60f51qOx8x51Yukv6Of60f51qFfyyNWu+vT5/yiOAfdWZpWqSW7M8J3WZCm9jJAOMkdx4c6xoJmQhkJBHb/AM8/Kt02mrcwNPbqFki/p4hyxx+UjHYOHFezjjuqpeBvslFbTWz97miZiSSSSTzJOSfM9tUvoz2WwBdzjiR8ipHIfr+3s8OPbU806VEkRpU6xAclM43u4Z7s4po13pBnmTq4VECEYO6csR3A49EeXGpwcVuzPrIXWLq69k+b8B01bpCtYXKDflIOCYwCAe3iSM+yvS26QLJhkyFD3Mpz9wIqT6Bo0l3MIYsA4ySeSgcyfeB7ae7bosXI6y4JHaFQL95JqyM5y3SOfdpNFTiM5NP34DDs7tCb24kMQIt4l3QTwLuxBzjsCqDw/aplrD0nS4raIRQruqPaSe0k9prMq+OcbnIulBz+BYXvmFQjZr+t0/1pf4dXeoRs4cbXT57Wl/hZr0qLvRRRQCF0z/Mof3uH8xpt1XWbe1jD3M0cS8gXYLk4zgZ4scdg40o9M/zKEdpu4cf3jTjqenxTxMk0ayKVIIYA8x48qA1ei7aWd1DLPFKBDC268j+gucA8C2OHHnWsuulDT45FSR5UDHAkaF1Q+O8VGR48qS/g86TFJbSyyLvsk3obxJVfQXiEPohuON7GccM039NNmkmkXJdQTHusp7jvqOHsJoB3VwRkEEEZz2Y76T77pP02OVIVnE0jsqAQ+mMsQBlx6OOPfXt0VXJk0mzZuJ6vd9isyD7lFIHTPYRR6jpLRxojPLhiqgb27LDu5xzxvH30BUtotpoLIBrnrFQjO+sTuq9npOqlVPmRmsfQNs7a8IFt1rqSRviGQICBkgybu6D4Z7R31uNSsUnikhlG8kilGHeCMH8alPQxdtZ3V5pEx9KJzJEe8cA3vUo3tPdQFA2h2vtrI/znrUXh6fUyFOPIdYF3N7wzmsrZ/X4byPrbffMfYzRsgbxUsBvDxGRWo28QXHUaeOPxlwZPCGJleQ+GTuoPFvA1pemjWHtbCO3tTuPcOIVI4bqY44PZ+ivkTQDU21ERDtCk1wicGeGMuuQcEKf9YQRghN6vvZvai2vlY20m8UOHQgqyHj6yniOR9x7q1OnjUoIkiis7JUjUKoF1JwAGB/2elvTdkNRj1j+UFS1hSXAniSZ23lOAzDMQ9LgGxw4jnxNAOG0e3NhZErcXCBxzjU7zjgCMquSOBB44rx1fpBsLZYGnm3PjCK6LuktusAQzAZ3Rx5nuPdSt0/6ZCdOM/VJ1wkQCTdG9gk5G9zx4UwbKbLW8mnwfGoknaWGIu0ig8OrUKB+qFXAGMccnmSaAYINftntvjSzIbfBPW5wuAcHie4jGO+tLcdIFtGFeWO6SJyAsr28iocnA4leAOeBOM9laTpX2Yf8Akb4tp8ZCQsrdUuWLRrvZAzksQSH7zu9vb6bKbcWWtW7W03yczruvCSATwzvRHtwRkdoI5ciQHbVdXgto+tuJUiT9Z2CgnngZ5ngeA41qdl9tbW/kljtGZ+pClm3SAd4sBjPE+qeyt7LbI67rqrL3MAfDtqTdDFusepaukahVWRQqjkBvy8B4UBn9LPSFHbGO0hkPWtIhmZD/AESBlYgkcd5h2dxPeMsel9I9hcTJDDKzSOcKOrcZOM8yMDgDST07xj41pPAcZmzw5+nBz76ry26A5CqD3gCgFrXOkGytJDHdPJE3ZvRSAN4q27hh4jNbfQtbju06yESbnDDPE8YYEZBTfUby47RkVo+lTZcX+nyRqB1sfykRx+kvEj+0uV9oPZWH0NbR/G9OjVj8rb4hkB5+iMIT5qBx7waA2Wr9IFnbSdVcGaNycKGgkG/xx6B3cOPFc0xWVyJUV1DAMMgOrIw81YAg+BFK7wLd6tkgGOwj4fbygH/yRYPnIP1ab6AK0V9tbbpKYULzTL68cCNKU7t/dBCf2iK1nSvtE9jpsssRxKxEcZ7i3b5hQxHiBX10V6QlvpsBUenKollfmXduJJPM45eygPe027tGmFvIz28x9VLiNoSxJwApYANk8sHjwxW+1HUIoIzJPIkUa83dgoHdxPaTSp0s7Mx3unzZXMsKNLE3aCoJI8mAIx5d1YHQrtA97pwW4PWSQOYyzDO8MBkJ7yAcZ8M86ASdC24tU1+9upZT1LJuRsFZsgbg4DGQOBPKrToOtQ3cImt23oySASCOIODwPGpXsVCp2l1EFRgKeGBjmlWJEAGFAA8BigPqiiigOetc+c3H20n8RqxoVUn0mK+OM/dkVV9Z6N4ZneSOV42dixyA65JJPDIPMntrSP0WS9lxGR4ow+7JrI6pZ5H1FfSOncUnLHozTaRfQQIyi8ud1uLJDGEz/aYnHmBX0dsOpyLGBIc+tI/ykjeJYnn55rf23RWc/KXPDuSPB95Y/hW6h2J0+3XemwwHNpnwPbyWpKE/Ios1WkznLm34f8T+5L7rX7qVvTuJSe4OR9y4rzFxcKD6U4U8+L4Pn2Gqv/pTpluN2Ixgd0MeR71GDXkOkayPA9Zj6lecC7ZElq7P9KHj34EgjPEedWPpL+jn+tH+da+lutLvSAeoZzy3gEf2E4Y+QNb7VrGGWIpcAGIYJ3jgcDkZOeWRU4QwnhmTU6zitrlKLXC84/Tkc9jicDn3U1dHrPFfR5RgsgZDlTggjPdjmop5/wBKNMthuxGPyhQEe9Rg+ea+U6RrLP8ArB47hqKhFPOTVbq7rYOKpeH77ia7WaYLa7liXgoOVHcpGQPZnHsrI2e0KC5IDXaRP2oyEH+yxO63sqkPqel3hHWNbsx4DrAFbyBbB9xrFvuje0k4xM8ef1SGHuOeHtp1e+VueLpDEFCzihLvx+Tc7LbNQ2aEREuz+s7Yye4DHAAd341vKnUfR9dRH5C/ZR3DfT3gSEGttZaDqS43tRGO7qQ/3kg1bFtbYOZdXCbc+tTfipfhjfRWNYwOgw8rSHvIUfcAKyasMTWGFQnpT02bTdVi1aBC0TMpk7gwG4ynuDryPeT4Vdq8rq2SRGSRFdGGGVgGBHcQeBFDw1ezW1FrfRiS2lVs81zhlPcy8wa2s86oN52CjvYgD3mkLUOh7TnYvEJbdjnjDIVx5A5Ar5tOh+yGOukubgDsllJHuUCgMLUL8azqFvDa+nZWcnWzzDIV5BncRD+lxwc+OewZply4VGLHAAJJPYAONeOm6dFbxiKCNI415KgCjx4DtPf21h7RbPxXidXO0oTiCscrxhgeYcKRvDhyNATr4N5/mNx9v/7Fpl6Z5wuj3Wf0gqjzMi/5Vk6B0eWdm+/a9fHxBKrPJutjlvrvYYeYrI2l2Htb5s3RmccMJ10gQEcMhA26D44oDy6LIt3SbIf90D7yW/xpF6cHH8oaQMjIlJI7gZYcHy4H3GqJoWyMNou5A9wE3SoQzyMqg/qqWIU8c5GK1F/0V2Ez9ZOLiV8Ab8lxK7YHIbzMTwoB3qQdMNq1leWerwrxRxHMB2jBxnzXeXP1aqOj6WtvH1aPK4zkGWRpSPAM5Jx4V86/o0V5byW8670cgwQOB4EEEHsIIBoDQ7FyfG5p9R47kmIbbII+RjJ9PB4jfkLHyCUv9PujyS2CTwglraTfbHYhBDMPIhD5Zqi6dYpBFHDEN1I1CqO4AYFe7qCCCAQeBB45FAL2xG18Go26SROvWYHWR59JGxxGOeO491bSXVohMsAO9K3HdXiVUc2f9Vc8OPM8s0oXfRDpzS9aiSQknJEUhQeQH6I8BimvQdAt7NNy2jCA+sebOe92PpMfM0Ak/CAcDSSCecyAeJ9I/gDTlsf8wtP3eL+Gta7aPYK0vn3rrr345CdfIEU4xlU3t1TjuHfWToWyUNpudRJchUGFjaeR0AwRjcZioHHl5UBs9R1JITF1mR1sgjU9gYhiM+B3ceZFTLpm2FhMEmo2/wAjcQ4dip3Q+GHE90g5hhz5HPDFF2j0GK9h6mfe3N5W9FipypyMEcRWDc7IRyhUuZp54VIIilcFTjlv4UNLxwfTLcQDQGTsZeyTWFrLP/SPCjP2ZJUcfbz9tTroelU6rrGCDmQEeOJJQfxFUzWNGS4QRs8qKP8AYyvFkYxglCMrjs5UtWHRXYQPvwC4ifGN+O4lRsHmMqwOKAVOn47k2lytwRJm3m7B6UJ/BWPsqrS6rCoiJkXEzBYscd8kEgLjnwBPgAax9otn7e9hMF0m+hOR2EHvU8wa1WyuwNpYNvwh3cAqrSuXKA8wgPBc8AcDJoBpqI3tyNB1uSRgRZ3qs+ACcNxbAA54kOB3B6t1JW3WlxXl1YWzoGZJDcMf1Y48ZB8JHKLjtAbtAoDb7E2DxWqtMPlpmM0315DvY8lG6nktb6iigE3pb2de+02WOIb0qESIveVzkDxKlgKwOhTaNbnT0hJxNbfJuh54HqNjuI4HxBqg0s6lsNaSzfGEV4LjtlgcxMfrbvBs9uRx7aAyNudYS0sLiZyBiNgoP6TlSFX2nH30tdB2zslpp29MpWSdzJunmFwAuR2EgZx4jtpgj2NgMiSXDS3Tx8U6999VP6yx8EDeO7mtzqViJozGzSIDj0onaNhgg8HUhhy7DyyKAlGxB/6zal9U/ilWGkm16LrCOUzRfGElOSZFuJVY59bLBsnPb302adZCFNwPI4zzkcu395jmgMqiiigITfa1cQ3Nx1U0iDrpOAY4/pG7Dwr3j26vx/2jPnHHw/8AJ+NanXPnNx9tJ/EavGws3mkSKMZdzgD/AJ7BzrDxPOx9j1NTgnOK5dqRtZtsb5+DXL+wIv5VFazUBLvfL7+/jPyhOcHz4irPszslBZqDgPL+lIw4/wBn9UffWj1vZSCeeSbcu2LjjuBQA2MAjfwxxgHHEeyrXXLG7MFXSFCm1GOF3pcyV0VudpdHW2ZQhkII4iVChDeHDBGMcie2tNVLWDqQmpx4lyPpOY86sXSX9HP9aP8AOtR2PmPOrF0l/Rz/AFo/zrVtfyyOdrvr0+f8ojdFFPHRpoReT4yysVRt1cHdBJB3iT2qBwwOZPgarjHieDdfdGmDnIRz49tZdlqc0P8ARSungrED3cquF/YwywSQbqbqejhhwX0QwI7RgHsPCobqNr1Urx7wbcYjeHEHuI9lSnBwM+l1cdSmnHGO/fY3VrtnqGQq3DN3ApGc+0pn763Mc+tTRdarvuEZAAiUkd6gKGIrT7C2ySyzRNjekgdUz2nKkj2qD7M019JNnctLbPAJGQcAqZ4ODnOB3jhnswe/jKOXHOWUXOuNyrjCKfe0v6Nb0YXssl9IZXdz1DeuScfKRdh5VValfRqrjUp+tUq/VOWUjBBMkR5e2qpVtXynM6Tx1+3cgorE1N5ljJt0R5OGFkcxr45YIxHDwqbbcbe6ppqo81lbGNjuh0ldxvYJweCkHAPZjxq05xVKKl3R/tfqmqRSSx/EYlR9zDRTMScBuyYdhpmn/lhOKnT5v2Qs0J9jGRx91ANdFTK36XVhuPi2qWslnJ2nIkQZ5HIHFT3jIqkxSh1DIQysMqQcggjIIPdQHpRU92x2r1Sxga4aytmjXG8UndyuTjJBjQlckDhnFaXYHpC1HVZJUhWzh6pQ3pxyvnJx2Sr3UBXKKUbltaTio0+cY9UCWEnyYu49+POtLadLUUc/xbU7eSym/aO+nHkd5R6p/WAx486ApFFfEUgZQykFSMgg5BB5EHtFfdAFFaXaO+vIhvWdtHcAAllabqmz3KNwqeHeRUrg6dpnlES6dmRmCBOuOd4nGMdVzzwoC3UVqNCurx8m7t4oeAKhJjKc9ob5NQMeBNL+2nSJHZzJaW8TXN45AWFTgDPLebs78d3E4HGgHeik2zj1t13pJLCJj/qxFK+PAt1oye/FaTXukK+01T/KNirgj5Oa3c9WzdgYMC0ftz4ZoCm0VqE1nesPjagDNv1wHMf0e+B2ZFT/AGa6RNWuoFkj0nrQf9YswiVvFVcE49poCr0VPv8ASzWf9yf+rj/ypaj6ablrn4qNNBn39zc+MD1u7PV4++gLNRU+/wBLNZ/3J/6uP/KtRtP0i6rawNJJpIhHLrGmEqqf2ggH4igKFtXPdJaytYxrJcADcR+R4jPaMkLk4yK0fR5ot1GJLrUmDXk+AQMYjjXO6gxwHEknHhnJFNWnXHWRRyH9NFb3qD/jWu2n2ptbCPrLuUID6q82Y9yqOJ8+Q7cUBuaKSbXaDUrsb1pZx28R4rLeMcsPCFPSH9phzr2uoNaAzHNp7n9VoZVHv60mgHCipZc9Jd5YMF1jTyik4E0DbyHyBJ7OOC2fCn7Z7aK2vYuttJVkXkccCp7mU8VPmKA2tFYupPKIybdEeTsWRyinjxywViOHgamu2PSfeaa6rdacmH9R0uCytjng9UCCM8iBQFUoqebHbb3+oxGaCwhSMHdDS3LLvEc90CAk47+XuNO+lyTMmblI45Mn0Y3Mgx2ekUU58MUBmUUUUBz1rnzm4+2k/iNTL0V2jNeb4GVjQ7x7i3BfacH3GlrXPnNx9tJ/Eaqd0SwAWjsObSHPsAA/58ayVrMz6nW2cGlfikv1HetXrmtpbLk5ZzjCLz4kDJ/VXJ5n8ayo9RiZgqyKWYsAAeZU4bHkedSPa/bGWeUrExSFH9EDGXKngzHzGQPfxq+c1FHD0ekldZhrZcyu6hYRzoY5kV1PYwz7R3HxqI7X6CbO4MYJKEbyE/qkkYPiCMe7vpq6O9rJ5JxbzuZFcEqzYypAzz7QRnnXn0wTqZbdB6yoxPgGKgflaq5tSjxG/RQt02p6mTyms/2IEfMedWLpL+jn+tH+dajsfMedWLpL+jn+tH+dajX8sjTrvr0+f8ojdOGgbRXMqwWUB6o5CGRceqCSTu7vBsc2zx8M5rU7L6akrySTAmCBDJIAcb2Ad1QR2kj7qfthrCAzC5ggliDxEEODuod5fUY8wwyQQTwHZnFeVxeSzW3Vxi1KOWv0T7BwsLBIVKpniSzMxLMzEAZJPEnAA8gBUY25t5BezbwLcR6W4VB9FeXMHHLPbg8quNfjKDzGa0ThxLBwtJrHRNzazk5yilZGDKSrA5UjgQe8VYYtdeXSJLhjuSdS43uXpgMqkebYx51v9S0iGeMxyxqykd2CPEHmD41FNf1G43ntpZiyQuUVcKo9EkA4UDPAdtU4dZ042R17W2HF59PA3vRMxN7ISST1Dc/tIqrlSLok+ev9g38SKq7VlPymLpX/ACPRBU36f1B0lvCWPHvI/wATVIqcdPv0S/2sf4mrTmmp+Db8yuft/wDhpVdqG9AmvxW9pOsizsTNkdVbyyj1FHExowB4cjxqi6l0h2sMbSPHd7q882k6/e6Ko9pFAJXwkNPQ21vPgdYsm5ntKlSceWRn399bX4Pt/JJphWQkiKVkQnJ9HCtgZ7AWIpH17V5NpLmOCCSG2t4z6KzOBIxPNtwZ3jjgFBxzyePC37LbPxWNtHbQZ3UHEnmzH1mPiTQGD0kD/wDl3v7u/wCU1Jfg1fOLv7NPzGq30j/Rd7+7v+U1JPg1fOLv7NPzGgL9Uq+ENo6SWC3GB1kMgAbt3W4EZ7s4NVWpR8IfWUSxS2z8pNIG3e3dXiSfDOBQGN8HTXpJbee2kJYQFTGSc4V97K+QKZH1vCrBUt6A9lpLW0knmXde5KlVPMRqDukjsJLscd27VSoArmDZOIf6SqMcPjUh93WEffXT9cybJf1mX96l/CSgOm65p6PtYVNoWkuz6Uksqbz/AKLsxA58v1R5gV0tUH6Z+jSTrXv7JN5Xy08a81bmXUdoPEntB49vAC8Vhazpcd1BJBOoaORSrA/cR3EHBB7CBUK6POmd4AsGo70kY4LMOLqOzeH6YHf63nV40zUYriNZYJFkjbkynI//AHwoBbuNCni0Z7OM9bMtu0SEcN7gVX1uA9HFMmlWKwQxwoAFjQKMDHADFZVFAFcvab/WUfvjfmNdQ1y9pv8AWUfvjfmNAdQ1hazp63EEsDgbsiMhz4jGfZzrNooBKu9oTpejxS3afLJEidVvDLSYAC5GRgcyRngDSF0S6JJql1JquonrNxsQqw9HeHHKg8NxMgAd+TzHHX/CP1dmuoLUH0I4+sPizsw4+SqP7xqsdF1gIdKs1AA3olkPiXG//wC6gGqiiigMbUbCOeNop0WSNxhlYZB/+/GuadpLK42e1MNau3Vt6cec7roSQY37GI5eHotw4V0/Uu+ELpYk05ZselDKvHwf0T7M7tAPeyuvx31rFcxcnHFc53W/SU+IPCpn8JQfzW1+1b8lYfwa9SYrd25PoqUkUdxO8r+/CffWZ8JT5ra/bN+SgGPoK+h4PrSfxWp/pA6C/oeD60n8Vqf6AKKKKA561z5zcfbSfxGpn6ONpfi7tAyM6yHKhBlg2MHh2ggDyxSxrnzm4+2k/iNXhaXTxOskbFXU5VhzFYVLEsn2NlKtp4H3FP1y+/ndqkadUzpIyqwAKvvb0bEA8mIcEZ5MeRqf6Roc15IwgQc8sScKmScZP/6a8f5YmMxnZy0pBG+3EjIxkdgwCcd1NfRxtPDbJLFOd3ebfVzyzugbp7vVGD4mp5UnuZers01LcFl4X7vP7mxs9Ij0hTcSlppypCKgO6o4bxJ7BxALHv4DjWg0K0OqTzdfvCUrviVfVUjACFTn0ePDBB4dtM2k9IETQM9wF69N7C8t9SQcKcEZwAMdu6KwNb2/Tqd2xUxMfWzGoxntBDYB9hqT4e/Yzw/9GZZj8b24uxf1+4gvEUcqeatg+YOKr/SX9HP9aP8AOtR1TlgT3/41Yukv6Of60f51ryv5ZF2t+vT5/gmWn6oqWlzAwOZShUgkeqTnPeMdlNdxrF29jb3FrI+8gMcyIAQN0EhyMcBhePmKntZmmapLAxaJsbylWB4hgRggjtqEZYNV2mUviSWc535cse/EZNF6QriAMHRJt5ixJJVsnxGRjgMDFZ1x0pTnHVwRL37zM/4buKQRTJpGiwLCtzfSMsbE9XGinek3cZ9LkB/98RivYznyTK7dLpovilDfwzv6FV/l5XsmuoPTxGWC/tAcVPiDUJnmLszscsxLMe8k5J95qibI60XnnuAiwWccWHQciRjcz2F90Yz3YHHhU+vZw8juqhAzEhV5KCcgDyqVkspMp6Pp6qc447vTw9Bv6JPnr/YN/Eiqu1IuiT56/wBg38SKq7VtPynM6V/yPRBU46ffol/tY/xNUepx0+/RL/ax/iatOaan4NvzK5+3/wCGlV2pF8G35lc/b/8ADSq7QEh6bej6GS3kvrZAk0Q3pAoAEiZ9JiOW8oJbPaAefCvjoJ27lud6yumLvGu9E54syjgyse0jIwe7PdT90jXiRaZeO+MdS68eRLDdUe1mA9tRD4PNk7ak0gHoRwtvHxYgKPbg+6gLf0j/AEXe/u7/AJTUV6AWuRPdfFVhY9Wu8JSy/pHGCoP4Vaukf6Lvf3d/ympJ8Gr5xd/Zp+Y0BRNpbrXEgZ7aOzZh+gvWO+O9SxVSw7iOPnzkOwe1Vs2oNJraGSZmws8mSIiOAVo/VCgjnj0eNdMVK+lvovW8VrqzULdKMsgwBMP8JO49vI9hAFSRgQCCCDxBHaK+q556J+kxrNxZagWEIO6jvnMBzjdbPHczw/Z8uXQiOCAQQQRkEcQR4UB9VzJsl/WZf3qX8JK6brmTZL+sy/vUv4SUB03RX4x4cK1mzetJeW6ToMb2Qy5BKspKspI7QRQCbt90S219vSwfze4Pao9Bz+2vf+0PbmotY6hqOgXhUgoeBeNuMcq9hGOY54YcR7xXV9InTPoUVxpk0jgdZAvWRvgZGCN4Z7mHDHfjuoBi2S2iiv7WO5hzhuBU81YcGU+R7e0YNbmo38Gtn+L3QOerEi7v1t30vu3aslAFcvab/WUfvjfmNdQ1y9pv9ZR++N+Y0B1DRRRQHM/wgoSuq5PJ4UYeWWX8VNXLo0uxLpVkw7IET2ou4fy0p9PGyDXdqtzCpaW3zlQMloz62O/dPpeW9S/8Hva9QH0+ZgCSXgycZz66Dx/SHflu6gLlRRRQBSF05SgaNcA82aMDz61G/BTT7UT+EBrhla3023y8jMHdV4nJ4RrjvOS3hw76Ax/g02RzeTEejiNAe8+kzD2ej7xWy+Ep81tftm/JT30cbLjT7GOA46w+nKR2u3MeIHBc+FInwlPmtr9s35KAY+gv6Hg+tJ/Fan+kDoL+h4PrSfxWp/oAorznmVFZ3YKqglmJwABzJPdSP/0uab/tH/8ADagJ1tJA6XM5kVkDTSEFgVyC7EEZ5gitbmukmXPA8RWFJo9u3rQRH+wv+VZ3R4ncr6YSSTh9znotWdp2kzz/ANDE7jvA4f3uX31eYdKgX1YYx5Iv+VZlFR3sT6Z2+GH6sj9l0bXb8XMUY8WJPuUY++s5uiyXHC4jJ7ijD78n8KqVFT6mJkfSuob2aXoRa92BvYuO4sgB5xtn7iAfuqh7fWUk1i0cSF3LJhRz4OpP3UzUV6q0k0u0hZr7LJQlJLMXkj9l0bXb8XMUY8WJPuUY++s5+iyXHC4jJ7ijD78n8KqVFedTEm+ldQ3s0vQi1/sBex8QiyD/ALts/cwB+6l+/wCtXdSffXcGFV8jA7d0Hs8q6Jr5kjDDDAEdxGai6F2Mvr6Ymvnin9vyQjUNo3kgW3REihXiVj/SPA5YniTkZrSlh2muhH0W3PEwRf3F/wAq9YNOhT1Io18lA/wrx0t82Wx6WrgsRh9yY9Ets4uncowQwsAxU7pO/GcA4wTgGqxRRV0I8KwcvVajr7OPGDX63q62yB3SZwW3cQxPKeROSqAkDhz8u+pH0u7QzX9straWF8Rvh3d7d1BABwFGM8zniByq2UVIzHOPRbquoaW8ivp13JDLgsqwuCpGfSXK4PA4I8qqJ6S8+ppeqFuwNbhR7W3zj3U+0UBD9qrHWdbZYvi3xO0BziVgMn9Z8ekxGeCgY/EUrYLY6HS7bqoiXdvSlkI4u2O7sUcgPxJJpmooCXdIm2Tz2U1vZ2N88kylCzWsiqqng2crknGcYHtpB6JLi70y5dp9PvGilQKxSByVIOQcEDI55ro+igNZoetpdKzJHMm6cHroniJ8g4GR41s6KKAnHSV0Vxahme3Kw3Xaxzuyd2/jkf2gM9+eFLexd5rOk/ze6s5bm2XgpjIdk+oc8V/ZOMeFWuigEqbpFQRllsdRL44R/FXBz4n1ceIJ9tQfSbTUYdQS++IXRImMpXqZOILEsAd3uJGa6tooDSbObSLd53YLmEqASJ4Wi59gJ4MfImpbs3PqemXl6Vspp7BriQ4UDeA3zh41zlsrjhyPDiMVbaKASf8ApU00A9bM8Tj1o5IpFdfAru8/LNKu1uuXWtp8T0u3kW3cjrbmZTGjKDkbueJXIye3kMCrBRQGh2K2Yj061S3i444u/a7HmfAdgHcBW+oooBV1PbiOEyKLW+kZCVxHayEMQSPRYgKVOOecYrn2G11BdRF8LC6z1/W7vUyct7JXO73cM11ZRQCtpm28czRr8Vvo2chcSWsgCknHpMAVA8c4ppoooANSPbrodEsnxrS3EE29v9WSQpYHOUI4o2eOOWcerVcooCU6P0hXtkoi1qyn9Hh8ZiQMp7Mvj0faD7KZYOlHSnXeF2g8CGB9xXNONFAJF7thcXClNJtJZGI4XE6GGFc9o38O+O4LjxNfOxHR2lpIbu7f4zfOSWmbkpPMID4cN7njgMDhTzRQGHq2orbxmR1kcAgYiRpG4nHBVBJqJ9M2qT6isMVpY3pSNizO9vIuSQAABu57+JxV4ooCHdHW113p9ktrLpV6+4zEMkbjIYluIKc8k0z/APSlP/ue/wD/AA2/+FUqigJBc6vf6zcxWjWc9nZZ37gyKymRV47hYqBgnA3RxOe4VUv5Kh/2Se4Vm0U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609600" y="427038"/>
            <a:ext cx="82296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GB" smtClean="0"/>
              <a:t>Independent Nurse Prescribing</a:t>
            </a:r>
            <a:endParaRPr lang="en-GB" dirty="0"/>
          </a:p>
        </p:txBody>
      </p:sp>
      <p:sp>
        <p:nvSpPr>
          <p:cNvPr id="5" name="Content Placeholder 5"/>
          <p:cNvSpPr>
            <a:spLocks noGrp="1"/>
          </p:cNvSpPr>
          <p:nvPr>
            <p:ph sz="half" idx="1"/>
          </p:nvPr>
        </p:nvSpPr>
        <p:spPr>
          <a:xfrm>
            <a:off x="1475656" y="1484784"/>
            <a:ext cx="7416824" cy="4663440"/>
          </a:xfrm>
        </p:spPr>
        <p:txBody>
          <a:bodyPr>
            <a:normAutofit fontScale="85000" lnSpcReduction="20000"/>
          </a:bodyPr>
          <a:lstStyle/>
          <a:p>
            <a:pPr>
              <a:lnSpc>
                <a:spcPct val="150000"/>
              </a:lnSpc>
            </a:pPr>
            <a:r>
              <a:rPr lang="en-GB" dirty="0" smtClean="0"/>
              <a:t>Approximately 19,000 independent nurse prescribers (RCN, </a:t>
            </a:r>
            <a:r>
              <a:rPr lang="en-GB" dirty="0" smtClean="0"/>
              <a:t>2012)</a:t>
            </a:r>
            <a:endParaRPr lang="en-GB" dirty="0" smtClean="0"/>
          </a:p>
          <a:p>
            <a:pPr>
              <a:lnSpc>
                <a:spcPct val="150000"/>
              </a:lnSpc>
            </a:pPr>
            <a:r>
              <a:rPr lang="en-GB" dirty="0" smtClean="0"/>
              <a:t>Course offered at universities across the country</a:t>
            </a:r>
          </a:p>
          <a:p>
            <a:pPr>
              <a:lnSpc>
                <a:spcPct val="150000"/>
              </a:lnSpc>
            </a:pPr>
            <a:r>
              <a:rPr lang="en-GB" dirty="0" smtClean="0"/>
              <a:t>&gt; 3 years clinical practice required before allowed to take course</a:t>
            </a:r>
          </a:p>
          <a:p>
            <a:pPr>
              <a:lnSpc>
                <a:spcPct val="150000"/>
              </a:lnSpc>
            </a:pPr>
            <a:r>
              <a:rPr lang="en-GB" dirty="0" smtClean="0"/>
              <a:t>Level 3 or Masters level</a:t>
            </a:r>
          </a:p>
          <a:p>
            <a:pPr>
              <a:lnSpc>
                <a:spcPct val="150000"/>
              </a:lnSpc>
            </a:pPr>
            <a:r>
              <a:rPr lang="en-GB" dirty="0" smtClean="0"/>
              <a:t>Clinical supervision required during and after qualification</a:t>
            </a:r>
            <a:endParaRPr lang="en-GB" dirty="0"/>
          </a:p>
        </p:txBody>
      </p:sp>
      <p:pic>
        <p:nvPicPr>
          <p:cNvPr id="6"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57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GB" dirty="0" smtClean="0"/>
              <a:t>I qualified as an extended and supplementary nurse prescriber</a:t>
            </a:r>
          </a:p>
          <a:p>
            <a:pPr>
              <a:lnSpc>
                <a:spcPct val="150000"/>
              </a:lnSpc>
            </a:pPr>
            <a:r>
              <a:rPr lang="en-GB" dirty="0" smtClean="0"/>
              <a:t>Trained at University of West of England</a:t>
            </a:r>
          </a:p>
          <a:p>
            <a:pPr>
              <a:lnSpc>
                <a:spcPct val="150000"/>
              </a:lnSpc>
            </a:pPr>
            <a:r>
              <a:rPr lang="en-GB" dirty="0" smtClean="0"/>
              <a:t>Second cohort in Bristol to take the course</a:t>
            </a:r>
          </a:p>
          <a:p>
            <a:pPr marL="82296" indent="0">
              <a:buNone/>
            </a:pPr>
            <a:endParaRPr lang="en-GB" dirty="0" smtClean="0"/>
          </a:p>
          <a:p>
            <a:endParaRPr lang="en-GB" dirty="0" smtClean="0"/>
          </a:p>
        </p:txBody>
      </p:sp>
      <p:sp>
        <p:nvSpPr>
          <p:cNvPr id="2" name="Title 1"/>
          <p:cNvSpPr>
            <a:spLocks noGrp="1"/>
          </p:cNvSpPr>
          <p:nvPr>
            <p:ph type="title"/>
          </p:nvPr>
        </p:nvSpPr>
        <p:spPr/>
        <p:txBody>
          <a:bodyPr/>
          <a:lstStyle/>
          <a:p>
            <a:r>
              <a:rPr lang="en-GB" dirty="0" smtClean="0"/>
              <a:t>Ten years ago…….</a:t>
            </a: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39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harmplexdirect.com/images/nhs_prescrip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00" y="17376"/>
            <a:ext cx="3909777" cy="655151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043608" y="2090172"/>
            <a:ext cx="2664296" cy="2677656"/>
          </a:xfrm>
          <a:prstGeom prst="rect">
            <a:avLst/>
          </a:prstGeom>
          <a:noFill/>
        </p:spPr>
        <p:txBody>
          <a:bodyPr wrap="square" rtlCol="0">
            <a:spAutoFit/>
          </a:bodyPr>
          <a:lstStyle/>
          <a:p>
            <a:pPr>
              <a:lnSpc>
                <a:spcPct val="150000"/>
              </a:lnSpc>
            </a:pPr>
            <a:r>
              <a:rPr lang="en-GB" sz="2400" dirty="0">
                <a:cs typeface="Arial" panose="020B0604020202020204" pitchFamily="34" charset="0"/>
              </a:rPr>
              <a:t>First nurse at SHS in Bristol to become a prescriber </a:t>
            </a:r>
          </a:p>
          <a:p>
            <a:endParaRPr lang="en-GB" sz="2400" dirty="0">
              <a:latin typeface="Arial" panose="020B0604020202020204" pitchFamily="34" charset="0"/>
              <a:cs typeface="Arial" panose="020B0604020202020204" pitchFamily="34" charset="0"/>
            </a:endParaRPr>
          </a:p>
        </p:txBody>
      </p:sp>
      <p:pic>
        <p:nvPicPr>
          <p:cNvPr id="12"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146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548680"/>
            <a:ext cx="7498080" cy="5736704"/>
          </a:xfrm>
        </p:spPr>
        <p:txBody>
          <a:bodyPr>
            <a:normAutofit/>
          </a:bodyPr>
          <a:lstStyle/>
          <a:p>
            <a:pPr>
              <a:lnSpc>
                <a:spcPct val="150000"/>
              </a:lnSpc>
            </a:pPr>
            <a:r>
              <a:rPr lang="en-GB" dirty="0"/>
              <a:t>Mentor was GP at SHS- supported me during and after the </a:t>
            </a:r>
            <a:r>
              <a:rPr lang="en-GB" dirty="0" smtClean="0"/>
              <a:t>course</a:t>
            </a:r>
          </a:p>
          <a:p>
            <a:pPr>
              <a:lnSpc>
                <a:spcPct val="150000"/>
              </a:lnSpc>
            </a:pPr>
            <a:r>
              <a:rPr lang="en-GB" dirty="0"/>
              <a:t>At first limited formulary to manage a range of specified medical conditions in the following 4 areas:</a:t>
            </a:r>
          </a:p>
          <a:p>
            <a:pPr lvl="2">
              <a:lnSpc>
                <a:spcPct val="150000"/>
              </a:lnSpc>
            </a:pPr>
            <a:r>
              <a:rPr lang="en-GB" dirty="0"/>
              <a:t>Minor illness</a:t>
            </a:r>
          </a:p>
          <a:p>
            <a:pPr lvl="2">
              <a:lnSpc>
                <a:spcPct val="150000"/>
              </a:lnSpc>
            </a:pPr>
            <a:r>
              <a:rPr lang="en-GB" dirty="0"/>
              <a:t>Minor injuries</a:t>
            </a:r>
          </a:p>
          <a:p>
            <a:pPr lvl="2">
              <a:lnSpc>
                <a:spcPct val="150000"/>
              </a:lnSpc>
            </a:pPr>
            <a:r>
              <a:rPr lang="en-GB" dirty="0"/>
              <a:t>Health Promotion and maintenance</a:t>
            </a:r>
          </a:p>
          <a:p>
            <a:pPr lvl="2">
              <a:lnSpc>
                <a:spcPct val="150000"/>
              </a:lnSpc>
            </a:pPr>
            <a:r>
              <a:rPr lang="en-GB" dirty="0"/>
              <a:t>Palliative care</a:t>
            </a:r>
          </a:p>
          <a:p>
            <a:pPr marL="658368" lvl="2" indent="0">
              <a:buNone/>
            </a:pPr>
            <a:endParaRPr lang="en-GB" dirty="0"/>
          </a:p>
          <a:p>
            <a:endParaRPr lang="en-GB" dirty="0" smtClean="0"/>
          </a:p>
          <a:p>
            <a:endParaRPr lang="en-GB" dirty="0"/>
          </a:p>
          <a:p>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06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764704"/>
            <a:ext cx="7498080" cy="5448672"/>
          </a:xfrm>
        </p:spPr>
        <p:txBody>
          <a:bodyPr>
            <a:normAutofit/>
          </a:bodyPr>
          <a:lstStyle/>
          <a:p>
            <a:pPr>
              <a:lnSpc>
                <a:spcPct val="150000"/>
              </a:lnSpc>
            </a:pPr>
            <a:r>
              <a:rPr lang="en-GB" dirty="0" smtClean="0"/>
              <a:t>The </a:t>
            </a:r>
            <a:r>
              <a:rPr lang="en-GB" dirty="0"/>
              <a:t>formulary covered most of the conditions seen in our patient group but the choice of what to prescribe limited</a:t>
            </a:r>
          </a:p>
          <a:p>
            <a:pPr>
              <a:lnSpc>
                <a:spcPct val="150000"/>
              </a:lnSpc>
            </a:pPr>
            <a:r>
              <a:rPr lang="en-GB" dirty="0"/>
              <a:t>Never used supplementary </a:t>
            </a:r>
            <a:r>
              <a:rPr lang="en-GB" dirty="0" smtClean="0"/>
              <a:t>prescribing</a:t>
            </a:r>
          </a:p>
          <a:p>
            <a:pPr>
              <a:lnSpc>
                <a:spcPct val="150000"/>
              </a:lnSpc>
            </a:pPr>
            <a:r>
              <a:rPr lang="en-GB" dirty="0"/>
              <a:t>Suddenly able to complete many more episodes of care</a:t>
            </a:r>
          </a:p>
          <a:p>
            <a:pPr marL="109728" indent="0">
              <a:buNone/>
            </a:pPr>
            <a:endParaRPr lang="en-GB" dirty="0" smtClean="0"/>
          </a:p>
          <a:p>
            <a:endParaRPr lang="en-GB" dirty="0"/>
          </a:p>
          <a:p>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376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tsoshop.co.uk/productimages/default.aspx?ISBN=9780853696681&amp;FORMA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1447" y="478112"/>
            <a:ext cx="3984969" cy="561518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5576" y="1772817"/>
            <a:ext cx="2880320" cy="2400657"/>
          </a:xfrm>
          <a:prstGeom prst="rect">
            <a:avLst/>
          </a:prstGeom>
          <a:noFill/>
        </p:spPr>
        <p:txBody>
          <a:bodyPr wrap="square" rtlCol="0">
            <a:spAutoFit/>
          </a:bodyPr>
          <a:lstStyle/>
          <a:p>
            <a:pPr>
              <a:lnSpc>
                <a:spcPct val="150000"/>
              </a:lnSpc>
            </a:pPr>
            <a:r>
              <a:rPr lang="en-GB" sz="2000" dirty="0"/>
              <a:t>2006 – BNF opened up to prescribe for any condition providing competent to do so</a:t>
            </a:r>
          </a:p>
        </p:txBody>
      </p:sp>
      <p:pic>
        <p:nvPicPr>
          <p:cNvPr id="7"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55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627712"/>
          </a:xfrm>
        </p:spPr>
        <p:txBody>
          <a:bodyPr>
            <a:normAutofit/>
          </a:bodyPr>
          <a:lstStyle/>
          <a:p>
            <a:pPr>
              <a:lnSpc>
                <a:spcPct val="150000"/>
              </a:lnSpc>
            </a:pPr>
            <a:r>
              <a:rPr lang="en-GB" dirty="0" smtClean="0"/>
              <a:t>My competencies are increasing all the time</a:t>
            </a:r>
          </a:p>
          <a:p>
            <a:pPr>
              <a:lnSpc>
                <a:spcPct val="150000"/>
              </a:lnSpc>
            </a:pPr>
            <a:r>
              <a:rPr lang="en-GB" dirty="0" smtClean="0"/>
              <a:t>All made possible by being able to prescribe</a:t>
            </a:r>
          </a:p>
          <a:p>
            <a:pPr>
              <a:lnSpc>
                <a:spcPct val="150000"/>
              </a:lnSpc>
            </a:pPr>
            <a:r>
              <a:rPr lang="en-GB" dirty="0" smtClean="0"/>
              <a:t>There are now 3 independent nurse prescribers at SHS in Bristol</a:t>
            </a:r>
          </a:p>
          <a:p>
            <a:pPr>
              <a:lnSpc>
                <a:spcPct val="150000"/>
              </a:lnSpc>
            </a:pPr>
            <a:r>
              <a:rPr lang="en-GB" dirty="0" smtClean="0"/>
              <a:t>And we are now in purpose built accommodation…..</a:t>
            </a:r>
          </a:p>
          <a:p>
            <a:pPr>
              <a:lnSpc>
                <a:spcPct val="150000"/>
              </a:lnSpc>
            </a:pP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366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bristol.ac.uk/students-health/images/home-slid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789252"/>
            <a:ext cx="8447979" cy="479998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http://www.bristol.ac.uk/visualidentity/images/full-colour-p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4248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3946443"/>
          </a:xfrm>
        </p:spPr>
        <p:txBody>
          <a:bodyPr/>
          <a:lstStyle/>
          <a:p>
            <a:pPr marL="109728" indent="0">
              <a:buNone/>
            </a:pPr>
            <a:r>
              <a:rPr lang="en-GB" dirty="0" smtClean="0"/>
              <a:t>Discuss the advantages of having Independent Nurse Prescribers on the nursing team………..</a:t>
            </a:r>
            <a:endParaRPr lang="en-GB" dirty="0"/>
          </a:p>
        </p:txBody>
      </p:sp>
      <p:sp>
        <p:nvSpPr>
          <p:cNvPr id="3" name="Title 2"/>
          <p:cNvSpPr>
            <a:spLocks noGrp="1"/>
          </p:cNvSpPr>
          <p:nvPr>
            <p:ph type="title"/>
          </p:nvPr>
        </p:nvSpPr>
        <p:spPr/>
        <p:txBody>
          <a:bodyPr/>
          <a:lstStyle/>
          <a:p>
            <a:r>
              <a:rPr lang="en-GB" dirty="0" smtClean="0"/>
              <a:t>Group work</a:t>
            </a:r>
            <a:endParaRPr lang="en-GB" dirty="0"/>
          </a:p>
        </p:txBody>
      </p:sp>
      <p:pic>
        <p:nvPicPr>
          <p:cNvPr id="4"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1041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dirty="0"/>
              <a:t>Specialist role working with </a:t>
            </a:r>
            <a:r>
              <a:rPr lang="en-US" dirty="0" smtClean="0"/>
              <a:t>students</a:t>
            </a:r>
          </a:p>
          <a:p>
            <a:pPr>
              <a:lnSpc>
                <a:spcPct val="150000"/>
              </a:lnSpc>
            </a:pPr>
            <a:r>
              <a:rPr lang="en-US" dirty="0"/>
              <a:t>Often first time the patients have attended a healthcare setting without a parent</a:t>
            </a:r>
          </a:p>
          <a:p>
            <a:pPr>
              <a:lnSpc>
                <a:spcPct val="150000"/>
              </a:lnSpc>
            </a:pPr>
            <a:r>
              <a:rPr lang="en-US" dirty="0" smtClean="0"/>
              <a:t>Nurses in very good position to educate patients in self care, safe medicines management, expectations of what is available on the NHS</a:t>
            </a:r>
          </a:p>
          <a:p>
            <a:endParaRPr lang="en-US" dirty="0" smtClean="0"/>
          </a:p>
          <a:p>
            <a:endParaRPr lang="en-US" dirty="0" smtClean="0"/>
          </a:p>
        </p:txBody>
      </p:sp>
      <p:sp>
        <p:nvSpPr>
          <p:cNvPr id="2" name="Title 1"/>
          <p:cNvSpPr>
            <a:spLocks noGrp="1"/>
          </p:cNvSpPr>
          <p:nvPr>
            <p:ph type="title"/>
          </p:nvPr>
        </p:nvSpPr>
        <p:spPr/>
        <p:txBody>
          <a:bodyPr>
            <a:normAutofit fontScale="90000"/>
          </a:bodyPr>
          <a:lstStyle/>
          <a:p>
            <a:r>
              <a:rPr lang="en-US" dirty="0" smtClean="0"/>
              <a:t>Prescribing within a Students’ Health Service (SHS)</a:t>
            </a: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pPr>
            <a:r>
              <a:rPr lang="en-US" dirty="0" smtClean="0"/>
              <a:t>In 2004 I became an Independent Nurse Prescriber.</a:t>
            </a:r>
          </a:p>
          <a:p>
            <a:pPr marL="82296" indent="0">
              <a:lnSpc>
                <a:spcPct val="150000"/>
              </a:lnSpc>
              <a:buNone/>
            </a:pPr>
            <a:endParaRPr lang="en-US" dirty="0" smtClean="0"/>
          </a:p>
          <a:p>
            <a:pPr>
              <a:lnSpc>
                <a:spcPct val="150000"/>
              </a:lnSpc>
            </a:pPr>
            <a:r>
              <a:rPr lang="en-US" dirty="0" smtClean="0"/>
              <a:t>It changed my working life</a:t>
            </a:r>
          </a:p>
        </p:txBody>
      </p:sp>
      <p:sp>
        <p:nvSpPr>
          <p:cNvPr id="2" name="Title 1"/>
          <p:cNvSpPr>
            <a:spLocks noGrp="1"/>
          </p:cNvSpPr>
          <p:nvPr>
            <p:ph type="title"/>
          </p:nvPr>
        </p:nvSpPr>
        <p:spPr/>
        <p:txBody>
          <a:bodyPr/>
          <a:lstStyle/>
          <a:p>
            <a:r>
              <a:rPr lang="en-US" dirty="0" smtClean="0"/>
              <a:t>Introduction</a:t>
            </a: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4882547"/>
          </a:xfrm>
        </p:spPr>
        <p:txBody>
          <a:bodyPr>
            <a:normAutofit/>
          </a:bodyPr>
          <a:lstStyle/>
          <a:p>
            <a:pPr>
              <a:lnSpc>
                <a:spcPct val="150000"/>
              </a:lnSpc>
            </a:pPr>
            <a:r>
              <a:rPr lang="en-US" dirty="0" smtClean="0"/>
              <a:t>Patient centered</a:t>
            </a:r>
          </a:p>
          <a:p>
            <a:pPr>
              <a:lnSpc>
                <a:spcPct val="150000"/>
              </a:lnSpc>
            </a:pPr>
            <a:r>
              <a:rPr lang="en-US" dirty="0" smtClean="0"/>
              <a:t>Extends patient choice</a:t>
            </a:r>
          </a:p>
          <a:p>
            <a:pPr>
              <a:lnSpc>
                <a:spcPct val="150000"/>
              </a:lnSpc>
            </a:pPr>
            <a:r>
              <a:rPr lang="en-US" dirty="0" smtClean="0"/>
              <a:t>Improves access to services for patients</a:t>
            </a:r>
          </a:p>
          <a:p>
            <a:pPr>
              <a:lnSpc>
                <a:spcPct val="150000"/>
              </a:lnSpc>
            </a:pPr>
            <a:r>
              <a:rPr lang="en-US" dirty="0" smtClean="0"/>
              <a:t>Nurses generally have more time in appointments than doctors</a:t>
            </a:r>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306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8434184" cy="5376664"/>
          </a:xfrm>
        </p:spPr>
        <p:txBody>
          <a:bodyPr/>
          <a:lstStyle/>
          <a:p>
            <a:pPr>
              <a:lnSpc>
                <a:spcPct val="150000"/>
              </a:lnSpc>
            </a:pPr>
            <a:r>
              <a:rPr lang="en-US" dirty="0"/>
              <a:t>Increased number of complete episodes of care</a:t>
            </a:r>
          </a:p>
          <a:p>
            <a:pPr>
              <a:lnSpc>
                <a:spcPct val="150000"/>
              </a:lnSpc>
            </a:pPr>
            <a:r>
              <a:rPr lang="en-US" dirty="0"/>
              <a:t>Increased job satisfaction and flexibility</a:t>
            </a:r>
          </a:p>
          <a:p>
            <a:pPr>
              <a:lnSpc>
                <a:spcPct val="150000"/>
              </a:lnSpc>
            </a:pPr>
            <a:r>
              <a:rPr lang="en-US" dirty="0"/>
              <a:t>Increased professional autonomy</a:t>
            </a:r>
          </a:p>
          <a:p>
            <a:pPr>
              <a:lnSpc>
                <a:spcPct val="150000"/>
              </a:lnSpc>
            </a:pPr>
            <a:r>
              <a:rPr lang="en-US" dirty="0"/>
              <a:t>Increased value for money compared to </a:t>
            </a:r>
            <a:r>
              <a:rPr lang="en-US" dirty="0" smtClean="0"/>
              <a:t>doctors (NPC, 2010)</a:t>
            </a:r>
            <a:endParaRPr lang="en-US" dirty="0"/>
          </a:p>
          <a:p>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00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8322128" cy="5411688"/>
          </a:xfrm>
        </p:spPr>
        <p:txBody>
          <a:bodyPr>
            <a:normAutofit fontScale="92500"/>
          </a:bodyPr>
          <a:lstStyle/>
          <a:p>
            <a:pPr>
              <a:lnSpc>
                <a:spcPct val="150000"/>
              </a:lnSpc>
            </a:pPr>
            <a:r>
              <a:rPr lang="en-US" dirty="0"/>
              <a:t>Prescriber appointments are always fully booked</a:t>
            </a:r>
          </a:p>
          <a:p>
            <a:pPr>
              <a:lnSpc>
                <a:spcPct val="150000"/>
              </a:lnSpc>
            </a:pPr>
            <a:r>
              <a:rPr lang="en-GB" dirty="0" smtClean="0"/>
              <a:t>Mixture of same day and pre-booked appointments</a:t>
            </a:r>
          </a:p>
          <a:p>
            <a:pPr>
              <a:lnSpc>
                <a:spcPct val="150000"/>
              </a:lnSpc>
            </a:pPr>
            <a:r>
              <a:rPr lang="en-GB" dirty="0" smtClean="0"/>
              <a:t>Same day appointments normally kept back for minor illness</a:t>
            </a:r>
          </a:p>
          <a:p>
            <a:pPr>
              <a:lnSpc>
                <a:spcPct val="150000"/>
              </a:lnSpc>
            </a:pPr>
            <a:r>
              <a:rPr lang="en-GB" dirty="0" smtClean="0"/>
              <a:t>Duty </a:t>
            </a:r>
            <a:r>
              <a:rPr lang="en-GB" dirty="0" err="1" smtClean="0"/>
              <a:t>dr</a:t>
            </a:r>
            <a:r>
              <a:rPr lang="en-GB" dirty="0" smtClean="0"/>
              <a:t> telephone triage first hour of the day – many of these patients end up on nurse prescriber lists</a:t>
            </a: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509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nSpc>
                <a:spcPct val="150000"/>
              </a:lnSpc>
              <a:buNone/>
            </a:pPr>
            <a:r>
              <a:rPr lang="en-US" b="1" dirty="0" smtClean="0"/>
              <a:t>Minor illness</a:t>
            </a:r>
          </a:p>
          <a:p>
            <a:pPr>
              <a:lnSpc>
                <a:spcPct val="150000"/>
              </a:lnSpc>
              <a:buFont typeface="Wingdings" panose="05000000000000000000" pitchFamily="2" charset="2"/>
              <a:buChar char="Ø"/>
            </a:pPr>
            <a:r>
              <a:rPr lang="en-US" dirty="0" smtClean="0"/>
              <a:t>Prescribe for wide variety of ailments including tonsillitis, chest infections (with extra training), UTI, ear/eye infections</a:t>
            </a:r>
          </a:p>
          <a:p>
            <a:pPr>
              <a:lnSpc>
                <a:spcPct val="150000"/>
              </a:lnSpc>
              <a:buFont typeface="Wingdings" panose="05000000000000000000" pitchFamily="2" charset="2"/>
              <a:buChar char="Ø"/>
            </a:pPr>
            <a:r>
              <a:rPr lang="en-US" dirty="0" smtClean="0"/>
              <a:t>Winter </a:t>
            </a:r>
            <a:r>
              <a:rPr lang="en-US" dirty="0"/>
              <a:t>illness clinics – perfect for a nurse prescriber – very few referrals to duty </a:t>
            </a:r>
            <a:r>
              <a:rPr lang="en-US" dirty="0" err="1"/>
              <a:t>dr</a:t>
            </a:r>
            <a:r>
              <a:rPr lang="en-US" dirty="0"/>
              <a:t>/ DNA’s</a:t>
            </a:r>
          </a:p>
          <a:p>
            <a:pPr lvl="2">
              <a:lnSpc>
                <a:spcPct val="160000"/>
              </a:lnSpc>
              <a:buFont typeface="Courier New" panose="02070309020205020404" pitchFamily="49" charset="0"/>
              <a:buChar char="o"/>
            </a:pPr>
            <a:endParaRPr lang="en-US" dirty="0" smtClean="0"/>
          </a:p>
          <a:p>
            <a:pPr lvl="2">
              <a:lnSpc>
                <a:spcPct val="160000"/>
              </a:lnSpc>
              <a:buFont typeface="Courier New" panose="02070309020205020404" pitchFamily="49" charset="0"/>
              <a:buChar char="o"/>
            </a:pPr>
            <a:endParaRPr lang="en-US" dirty="0" smtClean="0"/>
          </a:p>
          <a:p>
            <a:pPr lvl="2">
              <a:buFont typeface="Courier New" panose="02070309020205020404" pitchFamily="49" charset="0"/>
              <a:buChar char="o"/>
            </a:pPr>
            <a:endParaRPr lang="en-US" dirty="0" smtClean="0"/>
          </a:p>
          <a:p>
            <a:pPr lvl="2">
              <a:buFont typeface="Courier New" panose="02070309020205020404" pitchFamily="49" charset="0"/>
              <a:buChar char="o"/>
            </a:pPr>
            <a:endParaRPr lang="en-US" dirty="0" smtClean="0"/>
          </a:p>
        </p:txBody>
      </p:sp>
      <p:sp>
        <p:nvSpPr>
          <p:cNvPr id="2" name="Title 1"/>
          <p:cNvSpPr>
            <a:spLocks noGrp="1"/>
          </p:cNvSpPr>
          <p:nvPr>
            <p:ph type="title"/>
          </p:nvPr>
        </p:nvSpPr>
        <p:spPr/>
        <p:txBody>
          <a:bodyPr>
            <a:normAutofit fontScale="90000"/>
          </a:bodyPr>
          <a:lstStyle/>
          <a:p>
            <a:r>
              <a:rPr lang="en-US" dirty="0" smtClean="0"/>
              <a:t>The benefits of independent nurse prescribing within SHS</a:t>
            </a: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466144" cy="5627712"/>
          </a:xfrm>
        </p:spPr>
        <p:txBody>
          <a:bodyPr/>
          <a:lstStyle/>
          <a:p>
            <a:pPr marL="109728" indent="0">
              <a:lnSpc>
                <a:spcPct val="150000"/>
              </a:lnSpc>
              <a:buNone/>
            </a:pPr>
            <a:r>
              <a:rPr lang="en-US" b="1" dirty="0" smtClean="0"/>
              <a:t>Wound care/ minor injury/ post-operative care</a:t>
            </a:r>
          </a:p>
          <a:p>
            <a:pPr>
              <a:lnSpc>
                <a:spcPct val="150000"/>
              </a:lnSpc>
              <a:buFont typeface="Wingdings" panose="05000000000000000000" pitchFamily="2" charset="2"/>
              <a:buChar char="Ø"/>
            </a:pPr>
            <a:r>
              <a:rPr lang="en-US" dirty="0" smtClean="0"/>
              <a:t>Prescribe for wound infections</a:t>
            </a:r>
          </a:p>
          <a:p>
            <a:pPr>
              <a:lnSpc>
                <a:spcPct val="150000"/>
              </a:lnSpc>
              <a:buFont typeface="Wingdings" panose="05000000000000000000" pitchFamily="2" charset="2"/>
              <a:buChar char="Ø"/>
            </a:pPr>
            <a:r>
              <a:rPr lang="en-US" dirty="0" smtClean="0"/>
              <a:t>Act upon wound swab results</a:t>
            </a:r>
          </a:p>
          <a:p>
            <a:pPr>
              <a:lnSpc>
                <a:spcPct val="150000"/>
              </a:lnSpc>
              <a:buFont typeface="Wingdings" panose="05000000000000000000" pitchFamily="2" charset="2"/>
              <a:buChar char="Ø"/>
            </a:pPr>
            <a:r>
              <a:rPr lang="en-US" dirty="0" smtClean="0"/>
              <a:t>Dressings for patients with long term wound care</a:t>
            </a:r>
          </a:p>
          <a:p>
            <a:pPr lvl="2">
              <a:lnSpc>
                <a:spcPct val="150000"/>
              </a:lnSpc>
              <a:buFont typeface="Courier New" panose="02070309020205020404" pitchFamily="49" charset="0"/>
              <a:buChar char="o"/>
            </a:pPr>
            <a:endParaRPr lang="en-US" dirty="0" smtClean="0"/>
          </a:p>
          <a:p>
            <a:pPr lvl="2">
              <a:buFont typeface="Courier New" panose="02070309020205020404" pitchFamily="49" charset="0"/>
              <a:buChar char="o"/>
            </a:pPr>
            <a:endParaRPr lang="en-US" dirty="0" smtClean="0"/>
          </a:p>
          <a:p>
            <a:pPr lvl="1"/>
            <a:endParaRPr lang="en-US" dirty="0" smtClean="0"/>
          </a:p>
          <a:p>
            <a:pPr lvl="1">
              <a:buFont typeface="Courier New" panose="02070309020205020404" pitchFamily="49" charset="0"/>
              <a:buChar char="o"/>
            </a:pP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548680"/>
            <a:ext cx="8394136" cy="5699720"/>
          </a:xfrm>
        </p:spPr>
        <p:txBody>
          <a:bodyPr/>
          <a:lstStyle/>
          <a:p>
            <a:pPr marL="109728" indent="0">
              <a:lnSpc>
                <a:spcPct val="150000"/>
              </a:lnSpc>
              <a:buNone/>
            </a:pPr>
            <a:r>
              <a:rPr lang="en-GB" b="1" dirty="0" smtClean="0"/>
              <a:t>Dermatology</a:t>
            </a:r>
          </a:p>
          <a:p>
            <a:pPr>
              <a:lnSpc>
                <a:spcPct val="150000"/>
              </a:lnSpc>
              <a:buFont typeface="Wingdings" panose="05000000000000000000" pitchFamily="2" charset="2"/>
              <a:buChar char="Ø"/>
            </a:pPr>
            <a:r>
              <a:rPr lang="en-GB" dirty="0" smtClean="0"/>
              <a:t>Treatment of acne – topical and oral treatment with regular reviews</a:t>
            </a:r>
          </a:p>
          <a:p>
            <a:pPr>
              <a:lnSpc>
                <a:spcPct val="150000"/>
              </a:lnSpc>
              <a:buFont typeface="Wingdings" panose="05000000000000000000" pitchFamily="2" charset="2"/>
              <a:buChar char="Ø"/>
            </a:pPr>
            <a:r>
              <a:rPr lang="en-GB" dirty="0" smtClean="0"/>
              <a:t>Fungal infections</a:t>
            </a:r>
          </a:p>
          <a:p>
            <a:pPr>
              <a:lnSpc>
                <a:spcPct val="150000"/>
              </a:lnSpc>
              <a:buFont typeface="Wingdings" panose="05000000000000000000" pitchFamily="2" charset="2"/>
              <a:buChar char="Ø"/>
            </a:pPr>
            <a:r>
              <a:rPr lang="en-GB" dirty="0" smtClean="0"/>
              <a:t>Bacterial infections</a:t>
            </a:r>
          </a:p>
          <a:p>
            <a:pPr>
              <a:lnSpc>
                <a:spcPct val="150000"/>
              </a:lnSpc>
              <a:buFont typeface="Wingdings" panose="05000000000000000000" pitchFamily="2" charset="2"/>
              <a:buChar char="Ø"/>
            </a:pPr>
            <a:r>
              <a:rPr lang="en-GB" dirty="0" smtClean="0"/>
              <a:t>Mild eczema / dermatitis</a:t>
            </a:r>
          </a:p>
          <a:p>
            <a:pPr>
              <a:lnSpc>
                <a:spcPct val="150000"/>
              </a:lnSpc>
            </a:pPr>
            <a:endParaRPr lang="en-GB" dirty="0" smtClean="0"/>
          </a:p>
          <a:p>
            <a:pPr>
              <a:lnSpc>
                <a:spcPct val="150000"/>
              </a:lnSpc>
            </a:pP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009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466144" cy="5699720"/>
          </a:xfrm>
        </p:spPr>
        <p:txBody>
          <a:bodyPr>
            <a:normAutofit lnSpcReduction="10000"/>
          </a:bodyPr>
          <a:lstStyle/>
          <a:p>
            <a:pPr marL="109728" indent="0">
              <a:lnSpc>
                <a:spcPct val="150000"/>
              </a:lnSpc>
              <a:buNone/>
            </a:pPr>
            <a:r>
              <a:rPr lang="en-GB" b="1" dirty="0" smtClean="0"/>
              <a:t>Contraception </a:t>
            </a:r>
            <a:endParaRPr lang="en-GB" b="1" dirty="0"/>
          </a:p>
          <a:p>
            <a:pPr>
              <a:lnSpc>
                <a:spcPct val="150000"/>
              </a:lnSpc>
              <a:buFont typeface="Wingdings" panose="05000000000000000000" pitchFamily="2" charset="2"/>
              <a:buChar char="Ø"/>
            </a:pPr>
            <a:r>
              <a:rPr lang="en-GB" dirty="0" smtClean="0"/>
              <a:t>Prescribe all methods of contraception including combined and </a:t>
            </a:r>
            <a:r>
              <a:rPr lang="en-GB" dirty="0" err="1" smtClean="0"/>
              <a:t>progestogen</a:t>
            </a:r>
            <a:r>
              <a:rPr lang="en-GB" dirty="0" smtClean="0"/>
              <a:t> only pills, </a:t>
            </a:r>
            <a:r>
              <a:rPr lang="en-GB" dirty="0" err="1" smtClean="0"/>
              <a:t>depo</a:t>
            </a:r>
            <a:r>
              <a:rPr lang="en-GB" dirty="0" smtClean="0"/>
              <a:t> </a:t>
            </a:r>
            <a:r>
              <a:rPr lang="en-GB" dirty="0" err="1" smtClean="0"/>
              <a:t>provera</a:t>
            </a:r>
            <a:endParaRPr lang="en-GB" dirty="0" smtClean="0"/>
          </a:p>
          <a:p>
            <a:pPr>
              <a:lnSpc>
                <a:spcPct val="150000"/>
              </a:lnSpc>
              <a:buFont typeface="Wingdings" panose="05000000000000000000" pitchFamily="2" charset="2"/>
              <a:buChar char="Ø"/>
            </a:pPr>
            <a:r>
              <a:rPr lang="en-GB" dirty="0" smtClean="0"/>
              <a:t>Prescribing of emergency hormonal contraception outside of PGD and </a:t>
            </a:r>
            <a:r>
              <a:rPr lang="en-GB" dirty="0" err="1" smtClean="0"/>
              <a:t>Ulipristal</a:t>
            </a:r>
            <a:r>
              <a:rPr lang="en-GB" dirty="0" smtClean="0"/>
              <a:t> (Ella One)</a:t>
            </a:r>
            <a:endParaRPr lang="en-GB" dirty="0"/>
          </a:p>
          <a:p>
            <a:pPr>
              <a:lnSpc>
                <a:spcPct val="150000"/>
              </a:lnSpc>
              <a:buFont typeface="Wingdings" panose="05000000000000000000" pitchFamily="2" charset="2"/>
              <a:buChar char="Ø"/>
            </a:pPr>
            <a:r>
              <a:rPr lang="en-GB" dirty="0" smtClean="0"/>
              <a:t>Fit / remove implants (after training) </a:t>
            </a:r>
            <a:r>
              <a:rPr lang="en-GB" dirty="0"/>
              <a:t>-</a:t>
            </a:r>
            <a:r>
              <a:rPr lang="en-GB" dirty="0" smtClean="0"/>
              <a:t> prescribe the implant and local anaesthetic</a:t>
            </a:r>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49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650208" cy="5664696"/>
          </a:xfrm>
        </p:spPr>
        <p:txBody>
          <a:bodyPr/>
          <a:lstStyle/>
          <a:p>
            <a:pPr marL="109728" indent="0">
              <a:lnSpc>
                <a:spcPct val="150000"/>
              </a:lnSpc>
              <a:buNone/>
            </a:pPr>
            <a:r>
              <a:rPr lang="en-GB" b="1" dirty="0" smtClean="0"/>
              <a:t>Sexual Health</a:t>
            </a:r>
          </a:p>
          <a:p>
            <a:pPr>
              <a:lnSpc>
                <a:spcPct val="150000"/>
              </a:lnSpc>
              <a:buFont typeface="Wingdings" panose="05000000000000000000" pitchFamily="2" charset="2"/>
              <a:buChar char="Ø"/>
            </a:pPr>
            <a:r>
              <a:rPr lang="en-GB" dirty="0" smtClean="0"/>
              <a:t>Full </a:t>
            </a:r>
            <a:r>
              <a:rPr lang="en-GB" dirty="0"/>
              <a:t>sexual health assessment including treatment of sexually transmitted infections (</a:t>
            </a:r>
            <a:r>
              <a:rPr lang="en-GB" dirty="0" smtClean="0"/>
              <a:t>STI’s)</a:t>
            </a:r>
          </a:p>
          <a:p>
            <a:pPr>
              <a:lnSpc>
                <a:spcPct val="150000"/>
              </a:lnSpc>
              <a:buFont typeface="Wingdings" panose="05000000000000000000" pitchFamily="2" charset="2"/>
              <a:buChar char="Ø"/>
            </a:pPr>
            <a:r>
              <a:rPr lang="en-GB" dirty="0" smtClean="0"/>
              <a:t>Treatment </a:t>
            </a:r>
            <a:r>
              <a:rPr lang="en-GB" dirty="0"/>
              <a:t>of contacts of STI </a:t>
            </a:r>
            <a:endParaRPr lang="en-GB" dirty="0" smtClean="0"/>
          </a:p>
          <a:p>
            <a:pPr>
              <a:lnSpc>
                <a:spcPct val="150000"/>
              </a:lnSpc>
              <a:buFont typeface="Wingdings" panose="05000000000000000000" pitchFamily="2" charset="2"/>
              <a:buChar char="Ø"/>
            </a:pPr>
            <a:r>
              <a:rPr lang="en-GB" dirty="0" smtClean="0"/>
              <a:t>Treatment of non-STI’s </a:t>
            </a:r>
            <a:r>
              <a:rPr lang="en-GB" dirty="0" err="1" smtClean="0"/>
              <a:t>eg</a:t>
            </a:r>
            <a:r>
              <a:rPr lang="en-GB" dirty="0" smtClean="0"/>
              <a:t> thrush and bacterial </a:t>
            </a:r>
            <a:r>
              <a:rPr lang="en-GB" dirty="0" err="1" smtClean="0"/>
              <a:t>vaginosis</a:t>
            </a:r>
            <a:endParaRPr lang="en-GB" dirty="0" smtClean="0"/>
          </a:p>
          <a:p>
            <a:pPr lvl="2">
              <a:buFont typeface="Courier New" panose="02070309020205020404" pitchFamily="49" charset="0"/>
              <a:buChar char="o"/>
            </a:pP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54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052736"/>
            <a:ext cx="8363272" cy="4954555"/>
          </a:xfrm>
        </p:spPr>
        <p:txBody>
          <a:bodyPr/>
          <a:lstStyle/>
          <a:p>
            <a:pPr marL="109728" indent="0">
              <a:lnSpc>
                <a:spcPct val="150000"/>
              </a:lnSpc>
              <a:buNone/>
            </a:pPr>
            <a:r>
              <a:rPr lang="en-GB" b="1" dirty="0" smtClean="0"/>
              <a:t>Chronic </a:t>
            </a:r>
            <a:r>
              <a:rPr lang="en-GB" b="1" dirty="0"/>
              <a:t>D</a:t>
            </a:r>
            <a:r>
              <a:rPr lang="en-GB" b="1" dirty="0" smtClean="0"/>
              <a:t>isease Management</a:t>
            </a:r>
          </a:p>
          <a:p>
            <a:pPr>
              <a:lnSpc>
                <a:spcPct val="150000"/>
              </a:lnSpc>
              <a:buFont typeface="Wingdings" panose="05000000000000000000" pitchFamily="2" charset="2"/>
              <a:buChar char="Ø"/>
            </a:pPr>
            <a:r>
              <a:rPr lang="en-GB" dirty="0" smtClean="0"/>
              <a:t>Changes to medication e.g. inhalers, </a:t>
            </a:r>
            <a:r>
              <a:rPr lang="en-GB" dirty="0" err="1" smtClean="0"/>
              <a:t>thyroxine</a:t>
            </a:r>
            <a:endParaRPr lang="en-GB" dirty="0" smtClean="0"/>
          </a:p>
          <a:p>
            <a:pPr>
              <a:lnSpc>
                <a:spcPct val="150000"/>
              </a:lnSpc>
              <a:buFont typeface="Wingdings" panose="05000000000000000000" pitchFamily="2" charset="2"/>
              <a:buChar char="Ø"/>
            </a:pPr>
            <a:r>
              <a:rPr lang="en-GB" dirty="0" smtClean="0"/>
              <a:t>Commencement of new medication</a:t>
            </a:r>
          </a:p>
          <a:p>
            <a:pPr>
              <a:lnSpc>
                <a:spcPct val="150000"/>
              </a:lnSpc>
              <a:buFont typeface="Wingdings" panose="05000000000000000000" pitchFamily="2" charset="2"/>
              <a:buChar char="Ø"/>
            </a:pPr>
            <a:r>
              <a:rPr lang="en-GB" dirty="0" smtClean="0"/>
              <a:t>Repeat prescriptions</a:t>
            </a:r>
          </a:p>
          <a:p>
            <a:pPr>
              <a:lnSpc>
                <a:spcPct val="150000"/>
              </a:lnSpc>
              <a:buFont typeface="Wingdings" panose="05000000000000000000" pitchFamily="2" charset="2"/>
              <a:buChar char="Ø"/>
            </a:pPr>
            <a:r>
              <a:rPr lang="en-GB" dirty="0" smtClean="0"/>
              <a:t>Nurse led service with appropriate referral when necessary</a:t>
            </a:r>
            <a:endParaRPr lang="en-GB" dirty="0"/>
          </a:p>
        </p:txBody>
      </p:sp>
      <p:pic>
        <p:nvPicPr>
          <p:cNvPr id="4"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771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466144" cy="5699720"/>
          </a:xfrm>
        </p:spPr>
        <p:txBody>
          <a:bodyPr/>
          <a:lstStyle/>
          <a:p>
            <a:pPr marL="109728" indent="0">
              <a:lnSpc>
                <a:spcPct val="150000"/>
              </a:lnSpc>
              <a:buNone/>
            </a:pPr>
            <a:r>
              <a:rPr lang="en-US" b="1" dirty="0" smtClean="0"/>
              <a:t>Travel</a:t>
            </a:r>
          </a:p>
          <a:p>
            <a:pPr>
              <a:lnSpc>
                <a:spcPct val="150000"/>
              </a:lnSpc>
              <a:buFont typeface="Wingdings" panose="05000000000000000000" pitchFamily="2" charset="2"/>
              <a:buChar char="Ø"/>
            </a:pPr>
            <a:r>
              <a:rPr lang="en-US" dirty="0" smtClean="0"/>
              <a:t>Fully nurse led service</a:t>
            </a:r>
          </a:p>
          <a:p>
            <a:pPr>
              <a:lnSpc>
                <a:spcPct val="150000"/>
              </a:lnSpc>
              <a:buFont typeface="Wingdings" panose="05000000000000000000" pitchFamily="2" charset="2"/>
              <a:buChar char="Ø"/>
            </a:pPr>
            <a:r>
              <a:rPr lang="en-US" dirty="0" smtClean="0"/>
              <a:t>Extra training </a:t>
            </a:r>
            <a:r>
              <a:rPr lang="en-US" dirty="0" err="1" smtClean="0"/>
              <a:t>eg</a:t>
            </a:r>
            <a:r>
              <a:rPr lang="en-US" dirty="0" smtClean="0"/>
              <a:t> travel diploma, enables nurse to run specialist clinics</a:t>
            </a:r>
          </a:p>
          <a:p>
            <a:pPr>
              <a:lnSpc>
                <a:spcPct val="150000"/>
              </a:lnSpc>
              <a:buFont typeface="Wingdings" panose="05000000000000000000" pitchFamily="2" charset="2"/>
              <a:buChar char="Ø"/>
            </a:pPr>
            <a:r>
              <a:rPr lang="en-US" dirty="0" smtClean="0"/>
              <a:t>Prescribe anti-</a:t>
            </a:r>
            <a:r>
              <a:rPr lang="en-US" dirty="0" err="1" smtClean="0"/>
              <a:t>malarials</a:t>
            </a:r>
            <a:endParaRPr lang="en-US" dirty="0"/>
          </a:p>
          <a:p>
            <a:pPr>
              <a:lnSpc>
                <a:spcPct val="150000"/>
              </a:lnSpc>
              <a:buFont typeface="Wingdings" panose="05000000000000000000" pitchFamily="2" charset="2"/>
              <a:buChar char="Ø"/>
            </a:pPr>
            <a:r>
              <a:rPr lang="en-US" dirty="0" smtClean="0"/>
              <a:t>Set up PSD’s for other nurses to give courses of vaccines</a:t>
            </a:r>
          </a:p>
          <a:p>
            <a:pPr lvl="2">
              <a:buFont typeface="Courier New" panose="02070309020205020404" pitchFamily="49" charset="0"/>
              <a:buChar char="o"/>
            </a:pP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nSpc>
                <a:spcPct val="210000"/>
              </a:lnSpc>
            </a:pPr>
            <a:r>
              <a:rPr lang="en-US" dirty="0" smtClean="0"/>
              <a:t>Started at Students’ Health Service (SHS) in 1996</a:t>
            </a:r>
          </a:p>
          <a:p>
            <a:pPr>
              <a:lnSpc>
                <a:spcPct val="210000"/>
              </a:lnSpc>
            </a:pPr>
            <a:r>
              <a:rPr lang="en-US" dirty="0" smtClean="0"/>
              <a:t>Came from CCU and no primary care experience</a:t>
            </a:r>
          </a:p>
          <a:p>
            <a:pPr>
              <a:lnSpc>
                <a:spcPct val="210000"/>
              </a:lnSpc>
            </a:pPr>
            <a:r>
              <a:rPr lang="en-US" dirty="0" smtClean="0"/>
              <a:t>Joined team of 1 full time and 1 part time nurses and 5 doctors</a:t>
            </a:r>
          </a:p>
          <a:p>
            <a:pPr>
              <a:lnSpc>
                <a:spcPct val="210000"/>
              </a:lnSpc>
            </a:pPr>
            <a:r>
              <a:rPr lang="en-US" dirty="0" smtClean="0"/>
              <a:t>Based in 2 Victorian houses knocked together over several floors</a:t>
            </a:r>
          </a:p>
        </p:txBody>
      </p:sp>
      <p:sp>
        <p:nvSpPr>
          <p:cNvPr id="2" name="Title 1"/>
          <p:cNvSpPr>
            <a:spLocks noGrp="1"/>
          </p:cNvSpPr>
          <p:nvPr>
            <p:ph type="title"/>
          </p:nvPr>
        </p:nvSpPr>
        <p:spPr/>
        <p:txBody>
          <a:bodyPr/>
          <a:lstStyle/>
          <a:p>
            <a:r>
              <a:rPr lang="en-US" dirty="0" smtClean="0"/>
              <a:t>Background Information</a:t>
            </a: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nSpc>
                <a:spcPct val="150000"/>
              </a:lnSpc>
              <a:buNone/>
            </a:pPr>
            <a:r>
              <a:rPr lang="en-GB" dirty="0" smtClean="0"/>
              <a:t>‘Non-medical prescribers are integral to the ongoing reform of the NHS and are at the start of both their extended role in service delivery and commissioning activity’ (Dr James Kingsland, NPC, 2010)</a:t>
            </a:r>
            <a:endParaRPr lang="en-GB" dirty="0"/>
          </a:p>
        </p:txBody>
      </p:sp>
      <p:pic>
        <p:nvPicPr>
          <p:cNvPr id="4"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0847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874442"/>
          </a:xfrm>
        </p:spPr>
        <p:txBody>
          <a:bodyPr/>
          <a:lstStyle/>
          <a:p>
            <a:pPr algn="ctr"/>
            <a:r>
              <a:rPr lang="en-GB" dirty="0" smtClean="0"/>
              <a:t>Questions and Discussion</a:t>
            </a:r>
            <a:endParaRPr lang="en-GB" dirty="0"/>
          </a:p>
        </p:txBody>
      </p:sp>
      <p:pic>
        <p:nvPicPr>
          <p:cNvPr id="4"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239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150000"/>
              </a:lnSpc>
            </a:pPr>
            <a:r>
              <a:rPr lang="en-GB" dirty="0" smtClean="0"/>
              <a:t>British National Formulary </a:t>
            </a:r>
            <a:r>
              <a:rPr lang="en-GB" dirty="0" smtClean="0">
                <a:hlinkClick r:id="rId3"/>
              </a:rPr>
              <a:t>www.bnf.org</a:t>
            </a:r>
            <a:endParaRPr lang="en-GB" dirty="0" smtClean="0"/>
          </a:p>
          <a:p>
            <a:pPr>
              <a:lnSpc>
                <a:spcPct val="150000"/>
              </a:lnSpc>
            </a:pPr>
            <a:r>
              <a:rPr lang="en-GB" dirty="0" smtClean="0"/>
              <a:t>Department of Health (April 1989) </a:t>
            </a:r>
            <a:r>
              <a:rPr lang="en-GB" i="1" dirty="0" smtClean="0"/>
              <a:t>Report of the Advisory Group on Nurse Prescribing, </a:t>
            </a:r>
            <a:r>
              <a:rPr lang="en-GB" dirty="0" err="1" smtClean="0"/>
              <a:t>DoH</a:t>
            </a:r>
            <a:r>
              <a:rPr lang="en-GB" dirty="0" smtClean="0"/>
              <a:t>, London (First Crown Report)</a:t>
            </a:r>
          </a:p>
          <a:p>
            <a:pPr>
              <a:lnSpc>
                <a:spcPct val="150000"/>
              </a:lnSpc>
            </a:pPr>
            <a:r>
              <a:rPr lang="en-GB" dirty="0" smtClean="0"/>
              <a:t>Department of Health ((March 1999) </a:t>
            </a:r>
            <a:r>
              <a:rPr lang="en-GB" i="1" dirty="0" smtClean="0"/>
              <a:t>Review of Prescribing, Supply and Administration of Medicines </a:t>
            </a:r>
            <a:r>
              <a:rPr lang="en-GB" dirty="0" err="1" smtClean="0"/>
              <a:t>DoH</a:t>
            </a:r>
            <a:r>
              <a:rPr lang="en-GB" dirty="0" smtClean="0"/>
              <a:t>, London (Second Crown Report)</a:t>
            </a:r>
          </a:p>
        </p:txBody>
      </p:sp>
      <p:sp>
        <p:nvSpPr>
          <p:cNvPr id="2" name="Title 1"/>
          <p:cNvSpPr>
            <a:spLocks noGrp="1"/>
          </p:cNvSpPr>
          <p:nvPr>
            <p:ph type="title"/>
          </p:nvPr>
        </p:nvSpPr>
        <p:spPr/>
        <p:txBody>
          <a:bodyPr/>
          <a:lstStyle/>
          <a:p>
            <a:r>
              <a:rPr lang="en-GB" dirty="0" smtClean="0"/>
              <a:t>References</a:t>
            </a:r>
            <a:endParaRPr lang="en-GB" dirty="0"/>
          </a:p>
        </p:txBody>
      </p:sp>
      <p:pic>
        <p:nvPicPr>
          <p:cNvPr id="4" name="Picture 6" descr="http://www.bristol.ac.uk/visualidentity/images/full-colour-pn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603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92500" lnSpcReduction="10000"/>
          </a:bodyPr>
          <a:lstStyle/>
          <a:p>
            <a:pPr>
              <a:lnSpc>
                <a:spcPct val="150000"/>
              </a:lnSpc>
            </a:pPr>
            <a:r>
              <a:rPr lang="en-GB" dirty="0" smtClean="0"/>
              <a:t>Department of Health and Social Security (1986) </a:t>
            </a:r>
            <a:r>
              <a:rPr lang="en-GB" i="1" dirty="0" smtClean="0"/>
              <a:t>Neighbourhood</a:t>
            </a:r>
            <a:r>
              <a:rPr lang="en-GB" dirty="0" smtClean="0"/>
              <a:t> </a:t>
            </a:r>
            <a:r>
              <a:rPr lang="en-GB" i="1" dirty="0" smtClean="0"/>
              <a:t>Nursing: a Focus for Care </a:t>
            </a:r>
            <a:r>
              <a:rPr lang="en-GB" dirty="0" err="1" smtClean="0"/>
              <a:t>DoH</a:t>
            </a:r>
            <a:r>
              <a:rPr lang="en-GB" dirty="0" smtClean="0"/>
              <a:t>, London (</a:t>
            </a:r>
            <a:r>
              <a:rPr lang="en-GB" dirty="0" err="1" smtClean="0"/>
              <a:t>Cumberlege</a:t>
            </a:r>
            <a:r>
              <a:rPr lang="en-GB" dirty="0" smtClean="0"/>
              <a:t> report)</a:t>
            </a:r>
          </a:p>
          <a:p>
            <a:pPr>
              <a:lnSpc>
                <a:spcPct val="150000"/>
              </a:lnSpc>
            </a:pPr>
            <a:r>
              <a:rPr lang="en-GB" dirty="0" smtClean="0"/>
              <a:t>Jones, M (1999) as cited by Cooper et al (2008) </a:t>
            </a:r>
            <a:r>
              <a:rPr lang="en-GB" i="1" dirty="0" smtClean="0"/>
              <a:t>Non Medical Prescribing in the United Kingdom) </a:t>
            </a:r>
            <a:r>
              <a:rPr lang="en-GB" dirty="0" smtClean="0"/>
              <a:t>Journal of Ambulatory Care Management 31(3),244-252</a:t>
            </a:r>
          </a:p>
          <a:p>
            <a:pPr>
              <a:lnSpc>
                <a:spcPct val="150000"/>
              </a:lnSpc>
            </a:pPr>
            <a:r>
              <a:rPr lang="en-GB" dirty="0" err="1" smtClean="0"/>
              <a:t>Kingslan</a:t>
            </a:r>
            <a:r>
              <a:rPr lang="en-GB" dirty="0" smtClean="0"/>
              <a:t> Dr JP (2010) Foreword to NPC (2010) </a:t>
            </a:r>
            <a:r>
              <a:rPr lang="en-GB" i="1" dirty="0" smtClean="0"/>
              <a:t>Non-medical prescribing. A Quick Guide for Commissioners </a:t>
            </a:r>
            <a:endParaRPr lang="en-GB" dirty="0" smtClean="0"/>
          </a:p>
        </p:txBody>
      </p:sp>
      <p:pic>
        <p:nvPicPr>
          <p:cNvPr id="4" name="Picture 6" descr="http://www.bristol.ac.uk/visualidentity/images/full-colour-p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1612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5602627"/>
          </a:xfrm>
        </p:spPr>
        <p:txBody>
          <a:bodyPr/>
          <a:lstStyle/>
          <a:p>
            <a:pPr>
              <a:lnSpc>
                <a:spcPct val="150000"/>
              </a:lnSpc>
            </a:pPr>
            <a:r>
              <a:rPr lang="en-GB" dirty="0"/>
              <a:t>Nursing and Midwifery Council (2010) </a:t>
            </a:r>
            <a:r>
              <a:rPr lang="en-GB" i="1" dirty="0"/>
              <a:t>Standards for Medicines Management </a:t>
            </a:r>
            <a:r>
              <a:rPr lang="en-GB" dirty="0" smtClean="0"/>
              <a:t>London</a:t>
            </a:r>
            <a:r>
              <a:rPr lang="en-GB" dirty="0"/>
              <a:t> </a:t>
            </a:r>
            <a:r>
              <a:rPr lang="en-GB" dirty="0" smtClean="0">
                <a:hlinkClick r:id="rId2"/>
              </a:rPr>
              <a:t>www.nmc-uk.org</a:t>
            </a:r>
            <a:endParaRPr lang="en-GB" dirty="0" smtClean="0"/>
          </a:p>
          <a:p>
            <a:pPr>
              <a:lnSpc>
                <a:spcPct val="150000"/>
              </a:lnSpc>
            </a:pPr>
            <a:r>
              <a:rPr lang="en-GB" dirty="0" smtClean="0"/>
              <a:t>Royal College of Nursing (2013) </a:t>
            </a:r>
            <a:r>
              <a:rPr lang="en-GB" i="1" dirty="0" smtClean="0"/>
              <a:t>Nurse Prescribing Update </a:t>
            </a:r>
            <a:r>
              <a:rPr lang="en-GB" dirty="0" smtClean="0"/>
              <a:t>RCN Publishing, London</a:t>
            </a: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300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67744" y="480333"/>
            <a:ext cx="4652899" cy="5756979"/>
          </a:xfrm>
        </p:spPr>
      </p:pic>
      <p:pic>
        <p:nvPicPr>
          <p:cNvPr id="5"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2207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6712"/>
            <a:ext cx="7498080" cy="5411688"/>
          </a:xfrm>
        </p:spPr>
        <p:txBody>
          <a:bodyPr>
            <a:normAutofit/>
          </a:bodyPr>
          <a:lstStyle/>
          <a:p>
            <a:pPr>
              <a:lnSpc>
                <a:spcPct val="150000"/>
              </a:lnSpc>
            </a:pPr>
            <a:r>
              <a:rPr lang="en-US" dirty="0"/>
              <a:t>No PC’s for the medical staff – all notes taken on cards/ Lloyd </a:t>
            </a:r>
            <a:r>
              <a:rPr lang="en-US" dirty="0" smtClean="0"/>
              <a:t>George</a:t>
            </a:r>
          </a:p>
          <a:p>
            <a:pPr>
              <a:lnSpc>
                <a:spcPct val="150000"/>
              </a:lnSpc>
            </a:pPr>
            <a:r>
              <a:rPr lang="en-US" dirty="0" smtClean="0"/>
              <a:t>Very </a:t>
            </a:r>
            <a:r>
              <a:rPr lang="en-US" dirty="0"/>
              <a:t>little nurse led care</a:t>
            </a:r>
          </a:p>
          <a:p>
            <a:pPr>
              <a:lnSpc>
                <a:spcPct val="150000"/>
              </a:lnSpc>
            </a:pPr>
            <a:r>
              <a:rPr lang="en-US" dirty="0"/>
              <a:t>Doctors initiated travel </a:t>
            </a:r>
            <a:r>
              <a:rPr lang="en-US" dirty="0" err="1" smtClean="0"/>
              <a:t>immunisations</a:t>
            </a:r>
            <a:r>
              <a:rPr lang="en-US" dirty="0" smtClean="0"/>
              <a:t> and contraception</a:t>
            </a:r>
          </a:p>
          <a:p>
            <a:pPr>
              <a:lnSpc>
                <a:spcPct val="150000"/>
              </a:lnSpc>
            </a:pPr>
            <a:r>
              <a:rPr lang="en-US" dirty="0"/>
              <a:t>N</a:t>
            </a:r>
            <a:r>
              <a:rPr lang="en-US" dirty="0" smtClean="0"/>
              <a:t>o </a:t>
            </a:r>
            <a:r>
              <a:rPr lang="en-US" dirty="0" smtClean="0"/>
              <a:t>patient group directions (PGD’s)</a:t>
            </a:r>
            <a:endParaRPr lang="en-US" dirty="0" smtClean="0"/>
          </a:p>
          <a:p>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207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435608" y="548680"/>
            <a:ext cx="7498080" cy="5760640"/>
          </a:xfrm>
        </p:spPr>
        <p:txBody>
          <a:bodyPr>
            <a:normAutofit lnSpcReduction="10000"/>
          </a:bodyPr>
          <a:lstStyle/>
          <a:p>
            <a:pPr>
              <a:lnSpc>
                <a:spcPct val="200000"/>
              </a:lnSpc>
            </a:pPr>
            <a:r>
              <a:rPr lang="en-US" dirty="0"/>
              <a:t>Mainly in house training for the nurses</a:t>
            </a:r>
          </a:p>
          <a:p>
            <a:pPr>
              <a:lnSpc>
                <a:spcPct val="200000"/>
              </a:lnSpc>
            </a:pPr>
            <a:r>
              <a:rPr lang="en-US" dirty="0"/>
              <a:t>Many referrals to doctors from the nurses</a:t>
            </a:r>
          </a:p>
          <a:p>
            <a:pPr>
              <a:lnSpc>
                <a:spcPct val="200000"/>
              </a:lnSpc>
            </a:pPr>
            <a:r>
              <a:rPr lang="en-US" dirty="0"/>
              <a:t>Nurses mainly gave advice or practical intervention </a:t>
            </a:r>
            <a:r>
              <a:rPr lang="en-US" dirty="0" err="1"/>
              <a:t>eg</a:t>
            </a:r>
            <a:r>
              <a:rPr lang="en-US" dirty="0"/>
              <a:t> taking swabs, giving </a:t>
            </a:r>
            <a:r>
              <a:rPr lang="en-US" dirty="0" err="1"/>
              <a:t>immunisations</a:t>
            </a:r>
            <a:r>
              <a:rPr lang="en-US" dirty="0"/>
              <a:t>, wound care</a:t>
            </a:r>
          </a:p>
          <a:p>
            <a:pPr>
              <a:lnSpc>
                <a:spcPct val="200000"/>
              </a:lnSpc>
            </a:pPr>
            <a:r>
              <a:rPr lang="en-US" dirty="0"/>
              <a:t>Very little training for practice nurses available</a:t>
            </a:r>
          </a:p>
          <a:p>
            <a:endParaRPr lang="en-GB" dirty="0"/>
          </a:p>
        </p:txBody>
      </p:sp>
      <p:pic>
        <p:nvPicPr>
          <p:cNvPr id="3"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785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US" dirty="0" smtClean="0"/>
              <a:t>1978 – Royal College of Nursing (RCN) proposed nurses should have authority to prescribe dressings and topical treatments (Jones 1999)</a:t>
            </a:r>
          </a:p>
          <a:p>
            <a:pPr>
              <a:lnSpc>
                <a:spcPct val="150000"/>
              </a:lnSpc>
            </a:pPr>
            <a:r>
              <a:rPr lang="en-US" dirty="0" smtClean="0"/>
              <a:t>1986 – </a:t>
            </a:r>
            <a:r>
              <a:rPr lang="en-US" dirty="0" err="1" smtClean="0"/>
              <a:t>Cumberlege</a:t>
            </a:r>
            <a:r>
              <a:rPr lang="en-US" dirty="0" smtClean="0"/>
              <a:t> Report concluded district nurses (DN’s) and health visitors (HV’s) should be allowed limited prescribing rights</a:t>
            </a:r>
          </a:p>
        </p:txBody>
      </p:sp>
      <p:sp>
        <p:nvSpPr>
          <p:cNvPr id="2" name="Title 1"/>
          <p:cNvSpPr>
            <a:spLocks noGrp="1"/>
          </p:cNvSpPr>
          <p:nvPr>
            <p:ph type="title"/>
          </p:nvPr>
        </p:nvSpPr>
        <p:spPr/>
        <p:txBody>
          <a:bodyPr>
            <a:normAutofit fontScale="90000"/>
          </a:bodyPr>
          <a:lstStyle/>
          <a:p>
            <a:pPr algn="ctr"/>
            <a:r>
              <a:rPr lang="en-US" dirty="0" smtClean="0"/>
              <a:t>A Brief History of Nurse Prescribing</a:t>
            </a:r>
            <a:endParaRPr lang="en-US"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normAutofit fontScale="92500" lnSpcReduction="10000"/>
          </a:bodyPr>
          <a:lstStyle/>
          <a:p>
            <a:pPr>
              <a:lnSpc>
                <a:spcPct val="150000"/>
              </a:lnSpc>
            </a:pPr>
            <a:r>
              <a:rPr lang="en-US" dirty="0"/>
              <a:t>1989 – First Crown report endorsed nurse prescribing and successful private members bill led to primary legislation (Medicinal Products; Prescription by Nurses </a:t>
            </a:r>
            <a:r>
              <a:rPr lang="en-US" dirty="0" err="1"/>
              <a:t>etc</a:t>
            </a:r>
            <a:r>
              <a:rPr lang="en-US" dirty="0"/>
              <a:t> Act 1992</a:t>
            </a:r>
            <a:r>
              <a:rPr lang="en-US" dirty="0" smtClean="0"/>
              <a:t>)</a:t>
            </a:r>
          </a:p>
          <a:p>
            <a:pPr>
              <a:lnSpc>
                <a:spcPct val="150000"/>
              </a:lnSpc>
            </a:pPr>
            <a:r>
              <a:rPr lang="en-GB" dirty="0"/>
              <a:t>1998 – First training course for Community Nurses with very limited formulary</a:t>
            </a:r>
          </a:p>
          <a:p>
            <a:pPr>
              <a:lnSpc>
                <a:spcPct val="150000"/>
              </a:lnSpc>
            </a:pPr>
            <a:r>
              <a:rPr lang="en-GB" dirty="0"/>
              <a:t>1999- Second Crown Report – ‘Review of Prescribing, Supply and Administration of Medicines’. </a:t>
            </a:r>
          </a:p>
          <a:p>
            <a:endParaRPr lang="en-US" dirty="0" smtClean="0"/>
          </a:p>
          <a:p>
            <a:endParaRPr lang="en-US" dirty="0"/>
          </a:p>
          <a:p>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073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544616"/>
          </a:xfrm>
        </p:spPr>
        <p:txBody>
          <a:bodyPr>
            <a:normAutofit fontScale="92500"/>
          </a:bodyPr>
          <a:lstStyle/>
          <a:p>
            <a:pPr>
              <a:lnSpc>
                <a:spcPct val="150000"/>
              </a:lnSpc>
            </a:pPr>
            <a:r>
              <a:rPr lang="en-GB" dirty="0" smtClean="0"/>
              <a:t>2003 – Introduction of Supplementary and Extended Formulary Nurse Prescribing</a:t>
            </a:r>
          </a:p>
          <a:p>
            <a:pPr>
              <a:lnSpc>
                <a:spcPct val="150000"/>
              </a:lnSpc>
            </a:pPr>
            <a:r>
              <a:rPr lang="en-GB" dirty="0" smtClean="0"/>
              <a:t>2006 – Nurses can prescribe for any medical condition within their </a:t>
            </a:r>
            <a:r>
              <a:rPr lang="en-GB" dirty="0" smtClean="0"/>
              <a:t>competence including </a:t>
            </a:r>
            <a:r>
              <a:rPr lang="en-GB" dirty="0" smtClean="0"/>
              <a:t>some controlled drugs</a:t>
            </a:r>
          </a:p>
          <a:p>
            <a:pPr>
              <a:lnSpc>
                <a:spcPct val="150000"/>
              </a:lnSpc>
            </a:pPr>
            <a:r>
              <a:rPr lang="en-GB" dirty="0" smtClean="0"/>
              <a:t>2012 – Nurses allowed to prescribe schedule 2-5 controlled drugs therefore opening up entire BNF, providing they work within their </a:t>
            </a:r>
            <a:r>
              <a:rPr lang="en-GB" dirty="0" smtClean="0"/>
              <a:t>competency (NMC 2010)</a:t>
            </a:r>
            <a:endParaRPr lang="en-GB" dirty="0"/>
          </a:p>
        </p:txBody>
      </p:sp>
      <p:pic>
        <p:nvPicPr>
          <p:cNvPr id="4" name="Picture 6" descr="http://www.bristol.ac.uk/visualidentity/images/full-colour-p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0077" y="6398002"/>
            <a:ext cx="1184854" cy="341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08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0</TotalTime>
  <Words>1263</Words>
  <Application>Microsoft Office PowerPoint</Application>
  <PresentationFormat>On-screen Show (4:3)</PresentationFormat>
  <Paragraphs>155</Paragraphs>
  <Slides>34</Slides>
  <Notes>24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Concourse</vt:lpstr>
      <vt:lpstr>  Ten Years in the Life of a Nurse Prescriber at Students’ Health Service</vt:lpstr>
      <vt:lpstr>Introduction</vt:lpstr>
      <vt:lpstr>Background Information</vt:lpstr>
      <vt:lpstr>PowerPoint Presentation</vt:lpstr>
      <vt:lpstr>PowerPoint Presentation</vt:lpstr>
      <vt:lpstr>PowerPoint Presentation</vt:lpstr>
      <vt:lpstr>A Brief History of Nurse Prescribing</vt:lpstr>
      <vt:lpstr>PowerPoint Presentation</vt:lpstr>
      <vt:lpstr>PowerPoint Presentation</vt:lpstr>
      <vt:lpstr>PowerPoint Presentation</vt:lpstr>
      <vt:lpstr>Ten years ago…….</vt:lpstr>
      <vt:lpstr>PowerPoint Presentation</vt:lpstr>
      <vt:lpstr>PowerPoint Presentation</vt:lpstr>
      <vt:lpstr>PowerPoint Presentation</vt:lpstr>
      <vt:lpstr>PowerPoint Presentation</vt:lpstr>
      <vt:lpstr>PowerPoint Presentation</vt:lpstr>
      <vt:lpstr>PowerPoint Presentation</vt:lpstr>
      <vt:lpstr>Group work</vt:lpstr>
      <vt:lpstr>Prescribing within a Students’ Health Service (SHS)</vt:lpstr>
      <vt:lpstr>PowerPoint Presentation</vt:lpstr>
      <vt:lpstr>PowerPoint Presentation</vt:lpstr>
      <vt:lpstr>PowerPoint Presentation</vt:lpstr>
      <vt:lpstr>The benefits of independent nurse prescribing within SHS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and Discussion</vt:lpstr>
      <vt:lpstr>References</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2014-06-08T08:40:46Z</dcterms:created>
  <dcterms:modified xsi:type="dcterms:W3CDTF">2014-06-29T18:50:49Z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