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318" r:id="rId3"/>
    <p:sldId id="319" r:id="rId4"/>
    <p:sldId id="314" r:id="rId5"/>
    <p:sldId id="303" r:id="rId6"/>
    <p:sldId id="315" r:id="rId7"/>
    <p:sldId id="291" r:id="rId8"/>
    <p:sldId id="305" r:id="rId9"/>
    <p:sldId id="306" r:id="rId10"/>
    <p:sldId id="307" r:id="rId11"/>
    <p:sldId id="308" r:id="rId12"/>
    <p:sldId id="309" r:id="rId13"/>
    <p:sldId id="310" r:id="rId14"/>
    <p:sldId id="312" r:id="rId15"/>
    <p:sldId id="313" r:id="rId16"/>
    <p:sldId id="317" r:id="rId17"/>
    <p:sldId id="316" r:id="rId18"/>
  </p:sldIdLst>
  <p:sldSz cx="9144000" cy="6858000" type="screen4x3"/>
  <p:notesSz cx="6743700" cy="98933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4192"/>
    <a:srgbClr val="DDDDDD"/>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91" autoAdjust="0"/>
  </p:normalViewPr>
  <p:slideViewPr>
    <p:cSldViewPr>
      <p:cViewPr varScale="1">
        <p:scale>
          <a:sx n="101" d="100"/>
          <a:sy n="101" d="100"/>
        </p:scale>
        <p:origin x="-1914" y="-84"/>
      </p:cViewPr>
      <p:guideLst>
        <p:guide orient="horz" pos="4319"/>
        <p:guide pos="5759"/>
      </p:guideLst>
    </p:cSldViewPr>
  </p:slideViewPr>
  <p:outlineViewPr>
    <p:cViewPr>
      <p:scale>
        <a:sx n="33" d="100"/>
        <a:sy n="33" d="100"/>
      </p:scale>
      <p:origin x="0" y="722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ts val="3600"/>
              </a:lnSpc>
              <a:spcBef>
                <a:spcPts val="500"/>
              </a:spcBef>
              <a:buClr>
                <a:srgbClr val="990033"/>
              </a:buClr>
              <a:defRPr sz="1200">
                <a:cs typeface="+mn-cs"/>
              </a:defRPr>
            </a:lvl1pPr>
          </a:lstStyle>
          <a:p>
            <a:pPr>
              <a:defRPr/>
            </a:pPr>
            <a:endParaRPr lang="en-GB" dirty="0"/>
          </a:p>
        </p:txBody>
      </p:sp>
      <p:sp>
        <p:nvSpPr>
          <p:cNvPr id="25603" name="Rectangle 3"/>
          <p:cNvSpPr>
            <a:spLocks noGrp="1" noChangeArrowheads="1"/>
          </p:cNvSpPr>
          <p:nvPr>
            <p:ph type="dt" sz="quarter" idx="1"/>
          </p:nvPr>
        </p:nvSpPr>
        <p:spPr bwMode="auto">
          <a:xfrm>
            <a:off x="3821113" y="0"/>
            <a:ext cx="29225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ts val="3600"/>
              </a:lnSpc>
              <a:spcBef>
                <a:spcPts val="500"/>
              </a:spcBef>
              <a:buClr>
                <a:srgbClr val="990033"/>
              </a:buClr>
              <a:defRPr sz="1200">
                <a:cs typeface="+mn-cs"/>
              </a:defRPr>
            </a:lvl1pPr>
          </a:lstStyle>
          <a:p>
            <a:pPr>
              <a:defRPr/>
            </a:pPr>
            <a:endParaRPr lang="en-GB" dirty="0"/>
          </a:p>
        </p:txBody>
      </p:sp>
      <p:sp>
        <p:nvSpPr>
          <p:cNvPr id="25604" name="Rectangle 4"/>
          <p:cNvSpPr>
            <a:spLocks noGrp="1" noChangeArrowheads="1"/>
          </p:cNvSpPr>
          <p:nvPr>
            <p:ph type="ftr" sz="quarter" idx="2"/>
          </p:nvPr>
        </p:nvSpPr>
        <p:spPr bwMode="auto">
          <a:xfrm>
            <a:off x="0" y="9398000"/>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ts val="3600"/>
              </a:lnSpc>
              <a:spcBef>
                <a:spcPts val="500"/>
              </a:spcBef>
              <a:buClr>
                <a:srgbClr val="990033"/>
              </a:buClr>
              <a:defRPr sz="1200">
                <a:cs typeface="+mn-cs"/>
              </a:defRPr>
            </a:lvl1pPr>
          </a:lstStyle>
          <a:p>
            <a:pPr>
              <a:defRPr/>
            </a:pPr>
            <a:endParaRPr lang="en-GB" dirty="0"/>
          </a:p>
        </p:txBody>
      </p:sp>
      <p:sp>
        <p:nvSpPr>
          <p:cNvPr id="25605" name="Rectangle 5"/>
          <p:cNvSpPr>
            <a:spLocks noGrp="1" noChangeArrowheads="1"/>
          </p:cNvSpPr>
          <p:nvPr>
            <p:ph type="sldNum" sz="quarter" idx="3"/>
          </p:nvPr>
        </p:nvSpPr>
        <p:spPr bwMode="auto">
          <a:xfrm>
            <a:off x="3821113" y="9398000"/>
            <a:ext cx="29225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ts val="3600"/>
              </a:lnSpc>
              <a:spcBef>
                <a:spcPts val="500"/>
              </a:spcBef>
              <a:buClr>
                <a:srgbClr val="990033"/>
              </a:buClr>
              <a:defRPr sz="1200">
                <a:cs typeface="+mn-cs"/>
              </a:defRPr>
            </a:lvl1pPr>
          </a:lstStyle>
          <a:p>
            <a:pPr>
              <a:defRPr/>
            </a:pPr>
            <a:fld id="{85FF65F1-3263-426E-BA08-F0773C216EC0}" type="slidenum">
              <a:rPr lang="en-GB"/>
              <a:pPr>
                <a:defRPr/>
              </a:pPr>
              <a:t>‹#›</a:t>
            </a:fld>
            <a:endParaRPr lang="en-GB" dirty="0"/>
          </a:p>
        </p:txBody>
      </p:sp>
    </p:spTree>
    <p:extLst>
      <p:ext uri="{BB962C8B-B14F-4D97-AF65-F5344CB8AC3E}">
        <p14:creationId xmlns:p14="http://schemas.microsoft.com/office/powerpoint/2010/main" val="649332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2258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lnSpc>
                <a:spcPct val="100000"/>
              </a:lnSpc>
              <a:spcBef>
                <a:spcPct val="20000"/>
              </a:spcBef>
              <a:buClrTx/>
              <a:defRPr sz="1200">
                <a:solidFill>
                  <a:schemeClr val="bg1"/>
                </a:solidFill>
                <a:cs typeface="+mn-cs"/>
              </a:defRPr>
            </a:lvl1pPr>
          </a:lstStyle>
          <a:p>
            <a:pPr>
              <a:defRPr/>
            </a:pPr>
            <a:endParaRPr lang="en-US" dirty="0"/>
          </a:p>
        </p:txBody>
      </p:sp>
      <p:sp>
        <p:nvSpPr>
          <p:cNvPr id="5123" name="Rectangle 3"/>
          <p:cNvSpPr>
            <a:spLocks noGrp="1" noChangeArrowheads="1"/>
          </p:cNvSpPr>
          <p:nvPr>
            <p:ph type="dt" idx="1"/>
          </p:nvPr>
        </p:nvSpPr>
        <p:spPr bwMode="auto">
          <a:xfrm>
            <a:off x="3821113" y="0"/>
            <a:ext cx="292258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20000"/>
              </a:spcBef>
              <a:buClrTx/>
              <a:defRPr sz="1200">
                <a:solidFill>
                  <a:schemeClr val="bg1"/>
                </a:solidFill>
                <a:cs typeface="+mn-cs"/>
              </a:defRPr>
            </a:lvl1pPr>
          </a:lstStyle>
          <a:p>
            <a:pPr>
              <a:defRPr/>
            </a:pPr>
            <a:endParaRPr lang="en-US" dirty="0"/>
          </a:p>
        </p:txBody>
      </p:sp>
      <p:sp>
        <p:nvSpPr>
          <p:cNvPr id="36868" name="Rectangle 4"/>
          <p:cNvSpPr>
            <a:spLocks noGrp="1" noRot="1" noChangeAspect="1" noChangeArrowheads="1" noTextEdit="1"/>
          </p:cNvSpPr>
          <p:nvPr>
            <p:ph type="sldImg" idx="2"/>
          </p:nvPr>
        </p:nvSpPr>
        <p:spPr bwMode="auto">
          <a:xfrm>
            <a:off x="898525" y="741363"/>
            <a:ext cx="4946650" cy="37099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898525" y="4699000"/>
            <a:ext cx="4946650" cy="44529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398000"/>
            <a:ext cx="292258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lnSpc>
                <a:spcPct val="100000"/>
              </a:lnSpc>
              <a:spcBef>
                <a:spcPct val="20000"/>
              </a:spcBef>
              <a:buClrTx/>
              <a:defRPr sz="1200">
                <a:solidFill>
                  <a:schemeClr val="bg1"/>
                </a:solidFill>
                <a:cs typeface="+mn-cs"/>
              </a:defRPr>
            </a:lvl1pPr>
          </a:lstStyle>
          <a:p>
            <a:pPr>
              <a:defRPr/>
            </a:pPr>
            <a:endParaRPr lang="en-US" dirty="0"/>
          </a:p>
        </p:txBody>
      </p:sp>
      <p:sp>
        <p:nvSpPr>
          <p:cNvPr id="5127" name="Rectangle 7"/>
          <p:cNvSpPr>
            <a:spLocks noGrp="1" noChangeArrowheads="1"/>
          </p:cNvSpPr>
          <p:nvPr>
            <p:ph type="sldNum" sz="quarter" idx="5"/>
          </p:nvPr>
        </p:nvSpPr>
        <p:spPr bwMode="auto">
          <a:xfrm>
            <a:off x="3821113" y="9398000"/>
            <a:ext cx="292258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lnSpc>
                <a:spcPct val="100000"/>
              </a:lnSpc>
              <a:spcBef>
                <a:spcPct val="20000"/>
              </a:spcBef>
              <a:buClrTx/>
              <a:defRPr sz="1200">
                <a:solidFill>
                  <a:schemeClr val="bg1"/>
                </a:solidFill>
                <a:cs typeface="+mn-cs"/>
              </a:defRPr>
            </a:lvl1pPr>
          </a:lstStyle>
          <a:p>
            <a:pPr>
              <a:defRPr/>
            </a:pPr>
            <a:fld id="{3FF9B167-1B75-4A9D-9730-9535332E2508}" type="slidenum">
              <a:rPr lang="en-US"/>
              <a:pPr>
                <a:defRPr/>
              </a:pPr>
              <a:t>‹#›</a:t>
            </a:fld>
            <a:endParaRPr lang="en-US" dirty="0"/>
          </a:p>
        </p:txBody>
      </p:sp>
    </p:spTree>
    <p:extLst>
      <p:ext uri="{BB962C8B-B14F-4D97-AF65-F5344CB8AC3E}">
        <p14:creationId xmlns:p14="http://schemas.microsoft.com/office/powerpoint/2010/main" val="30038837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an umbrella term to encompass various offences covered by existing legislation. Honour based violence (HBV) can be described as a collection of practices, which are used to control behaviour within families or other social groups to protect perceived cultural and religious beliefs and/or honour. Such violence can occur when perpetrators perceive that a relative has shamed the family and/or community by breaking their honour code.</a:t>
            </a:r>
          </a:p>
          <a:p>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2</a:t>
            </a:fld>
            <a:endParaRPr lang="en-US" dirty="0"/>
          </a:p>
        </p:txBody>
      </p:sp>
    </p:spTree>
    <p:extLst>
      <p:ext uri="{BB962C8B-B14F-4D97-AF65-F5344CB8AC3E}">
        <p14:creationId xmlns:p14="http://schemas.microsoft.com/office/powerpoint/2010/main" val="492502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76966-C8AE-4F75-B71A-2949DA4AB0E8}" type="slidenum">
              <a:rPr lang="en-US"/>
              <a:pPr/>
              <a:t>12</a:t>
            </a:fld>
            <a:endParaRPr lang="en-US"/>
          </a:p>
        </p:txBody>
      </p:sp>
      <p:sp>
        <p:nvSpPr>
          <p:cNvPr id="499714" name="Rectangle 2"/>
          <p:cNvSpPr>
            <a:spLocks noGrp="1" noRot="1" noChangeAspect="1" noChangeArrowheads="1" noTextEdit="1"/>
          </p:cNvSpPr>
          <p:nvPr>
            <p:ph type="sldImg"/>
          </p:nvPr>
        </p:nvSpPr>
        <p:spPr>
          <a:ln/>
        </p:spPr>
      </p:sp>
      <p:sp>
        <p:nvSpPr>
          <p:cNvPr id="499715" name="Rectangle 3"/>
          <p:cNvSpPr>
            <a:spLocks noGrp="1" noChangeArrowheads="1"/>
          </p:cNvSpPr>
          <p:nvPr>
            <p:ph type="body" idx="1"/>
          </p:nvPr>
        </p:nvSpPr>
        <p:spPr/>
        <p:txBody>
          <a:bodyPr/>
          <a:lstStyle/>
          <a:p>
            <a:r>
              <a:rPr lang="en-GB" altLang="zh-CN"/>
              <a:t>Culture at the level of lack of options and control over women’s sexuality. Two respondents, both engaged at the time of the interview alluded to the lack of options available to them within their religion (i.e Islam) and community (Bengali) in terms of marriage options:</a:t>
            </a:r>
            <a:endParaRPr lang="en-GB" altLang="zh-CN" i="1"/>
          </a:p>
          <a:p>
            <a:r>
              <a:rPr lang="en-GB" altLang="zh-CN" i="1"/>
              <a:t>…personally in Islam it is not really ok to mix with boys, I don’t really talk to guys that much. And what they </a:t>
            </a:r>
            <a:r>
              <a:rPr lang="en-GB" altLang="zh-CN"/>
              <a:t>(family) </a:t>
            </a:r>
            <a:r>
              <a:rPr lang="en-GB" altLang="zh-CN" i="1"/>
              <a:t>do is, they obviously find a partner first…(</a:t>
            </a:r>
            <a:r>
              <a:rPr lang="en-GB" altLang="zh-CN"/>
              <a:t>BRW4).</a:t>
            </a:r>
          </a:p>
          <a:p>
            <a:r>
              <a:rPr lang="en-GB" altLang="zh-CN"/>
              <a:t>When asked by the interviewee whether she had a chance to meet her potential spouse alone, she demurred on the grounds that it would be against her religion, and attributed this to control over chastity, primarily of women:</a:t>
            </a:r>
            <a:endParaRPr lang="en-GB" altLang="zh-CN" i="1"/>
          </a:p>
          <a:p>
            <a:r>
              <a:rPr lang="en-GB" altLang="zh-CN" i="1"/>
              <a:t>…it is not really permissible in Islam to speak to the person much before the marriage. Because say for example, well they do it more for chastity, so should anything happen from meeting at first…and they don’t want to get married afterwards, then that’s the problem, that’s a blot on the person’s image, like honour and respect </a:t>
            </a:r>
            <a:r>
              <a:rPr lang="en-GB" altLang="zh-CN"/>
              <a:t>(BRW4).</a:t>
            </a:r>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3F342-8150-4CB5-BA24-FE6C11BA6596}" type="slidenum">
              <a:rPr lang="en-US"/>
              <a:pPr/>
              <a:t>13</a:t>
            </a:fld>
            <a:endParaRPr lang="en-US"/>
          </a:p>
        </p:txBody>
      </p:sp>
      <p:sp>
        <p:nvSpPr>
          <p:cNvPr id="501762" name="Rectangle 2"/>
          <p:cNvSpPr>
            <a:spLocks noGrp="1" noRot="1" noChangeAspect="1" noChangeArrowheads="1" noTextEdit="1"/>
          </p:cNvSpPr>
          <p:nvPr>
            <p:ph type="sldImg"/>
          </p:nvPr>
        </p:nvSpPr>
        <p:spPr>
          <a:ln/>
        </p:spPr>
      </p:sp>
      <p:sp>
        <p:nvSpPr>
          <p:cNvPr id="501763" name="Rectangle 3"/>
          <p:cNvSpPr>
            <a:spLocks noGrp="1" noChangeArrowheads="1"/>
          </p:cNvSpPr>
          <p:nvPr>
            <p:ph type="body" idx="1"/>
          </p:nvPr>
        </p:nvSpPr>
        <p:spPr/>
        <p:txBody>
          <a:bodyPr/>
          <a:lstStyle/>
          <a:p>
            <a:r>
              <a:rPr lang="en-GB"/>
              <a:t>Bride price – important in survivor and focus group accounts from African contexts (non Muslim). While bride price is linked to poverty, it is also a cultural practice that is seen in these contexts as being linked to the sale and devaluation of women:</a:t>
            </a:r>
          </a:p>
          <a:p>
            <a:r>
              <a:rPr lang="en-GB"/>
              <a:t>R3: Yes. Because if a father thinks, believes that he can get so many manner of cattle or dowry, out of this one girl, and he can use that for three of his sons, to marry, to get them wives, then he’s going to get that girl out of school at thirteen</a:t>
            </a:r>
          </a:p>
          <a:p>
            <a:r>
              <a:rPr lang="en-GB"/>
              <a:t>R2: And that income is used for the sons to get married. So again it’s still using you know, exploiting the girl child   (Ugandan FG).</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10AE97-CA9E-4DE3-8D79-7AB98B8EAF74}" type="slidenum">
              <a:rPr lang="en-US" smtClean="0"/>
              <a:pPr eaLnBrk="1" hangingPunct="1"/>
              <a:t>14</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885DF88-DCEA-4316-B75C-C66015DA2F2E}" type="slidenum">
              <a:rPr lang="en-US" smtClean="0"/>
              <a:pPr eaLnBrk="1" hangingPunct="1"/>
              <a:t>15</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Shab </a:t>
            </a:r>
          </a:p>
          <a:p>
            <a:pPr eaLnBrk="1" hangingPunct="1"/>
            <a:r>
              <a:rPr lang="en-US" smtClean="0"/>
              <a:t>- Being forced into marriage and being a child with parents having been forced into marriage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Prompts</a:t>
            </a:r>
            <a:r>
              <a:rPr lang="en-GB" baseline="0" dirty="0" smtClean="0"/>
              <a:t> – is it better to call it gender based violence? Or dv?</a:t>
            </a:r>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17</a:t>
            </a:fld>
            <a:endParaRPr lang="en-US" dirty="0"/>
          </a:p>
        </p:txBody>
      </p:sp>
    </p:spTree>
    <p:extLst>
      <p:ext uri="{BB962C8B-B14F-4D97-AF65-F5344CB8AC3E}">
        <p14:creationId xmlns:p14="http://schemas.microsoft.com/office/powerpoint/2010/main" val="2030916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Honour seen as positive</a:t>
            </a:r>
            <a:r>
              <a:rPr lang="en-GB" baseline="0" dirty="0" smtClean="0"/>
              <a:t> generally…</a:t>
            </a:r>
          </a:p>
          <a:p>
            <a:r>
              <a:rPr lang="en-GB" baseline="0" dirty="0" smtClean="0"/>
              <a:t>Tantamount to accepting the rationale that </a:t>
            </a:r>
            <a:r>
              <a:rPr lang="en-GB" baseline="0" dirty="0" err="1" smtClean="0"/>
              <a:t>perps</a:t>
            </a:r>
            <a:r>
              <a:rPr lang="en-GB" baseline="0" dirty="0" smtClean="0"/>
              <a:t> of dv may use…for e.g. nagging wives violence</a:t>
            </a:r>
          </a:p>
          <a:p>
            <a:pPr marL="0" marR="0" indent="0" algn="l" defTabSz="914400" rtl="0" eaLnBrk="0" fontAlgn="base" latinLnBrk="0" hangingPunct="0">
              <a:lnSpc>
                <a:spcPct val="100000"/>
              </a:lnSpc>
              <a:spcBef>
                <a:spcPct val="30000"/>
              </a:spcBef>
              <a:spcAft>
                <a:spcPct val="0"/>
              </a:spcAft>
              <a:buClrTx/>
              <a:buSzTx/>
              <a:buFontTx/>
              <a:buNone/>
              <a:tabLst/>
              <a:defRPr/>
            </a:pPr>
            <a:r>
              <a:rPr lang="en-GB" dirty="0" smtClean="0"/>
              <a:t>Associated with particular ethnic communities and practices…more</a:t>
            </a:r>
            <a:r>
              <a:rPr lang="en-GB" baseline="0" dirty="0" smtClean="0"/>
              <a:t> later.</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3</a:t>
            </a:fld>
            <a:endParaRPr lang="en-US" dirty="0"/>
          </a:p>
        </p:txBody>
      </p:sp>
    </p:spTree>
    <p:extLst>
      <p:ext uri="{BB962C8B-B14F-4D97-AF65-F5344CB8AC3E}">
        <p14:creationId xmlns:p14="http://schemas.microsoft.com/office/powerpoint/2010/main" val="492502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a:p>
            <a:r>
              <a:rPr lang="en-GB" dirty="0" smtClean="0"/>
              <a:t>In 2003, </a:t>
            </a:r>
            <a:r>
              <a:rPr lang="en-GB" dirty="0" err="1" smtClean="0"/>
              <a:t>Shafilea</a:t>
            </a:r>
            <a:r>
              <a:rPr lang="en-GB" dirty="0" smtClean="0"/>
              <a:t> Ahmed a 17 year old girl from Warrington vanished from her home after telling friends of her fear of being forced into a marriage.  Five months later her body was found in the lake district and the coroner saw that she was a victim of a very vile murder. Her initial drinking of bleach was a desperate measure to avoid a forced marriage. (mention</a:t>
            </a:r>
            <a:r>
              <a:rPr lang="en-GB" baseline="0" dirty="0" smtClean="0"/>
              <a:t> recent judgement where her father convicted and the judge said that this was a case of murder and not honour related)</a:t>
            </a:r>
            <a:endParaRPr lang="en-GB" dirty="0" smtClean="0"/>
          </a:p>
          <a:p>
            <a:r>
              <a:rPr lang="en-GB" dirty="0" smtClean="0"/>
              <a:t>in 2006, </a:t>
            </a:r>
            <a:r>
              <a:rPr lang="en-GB" dirty="0" err="1" smtClean="0"/>
              <a:t>Banaz</a:t>
            </a:r>
            <a:r>
              <a:rPr lang="en-GB" dirty="0" smtClean="0"/>
              <a:t> </a:t>
            </a:r>
            <a:r>
              <a:rPr lang="en-GB" dirty="0" err="1" smtClean="0"/>
              <a:t>Mahmood</a:t>
            </a:r>
            <a:r>
              <a:rPr lang="en-GB" dirty="0" smtClean="0"/>
              <a:t> was murdered on instructions from her family following them learning of a relationship with a man whom they disapproved (suitcase). </a:t>
            </a:r>
          </a:p>
          <a:p>
            <a:r>
              <a:rPr lang="en-GB" dirty="0" smtClean="0"/>
              <a:t>In 2007, a mother-in-law and husband were charged with the murder of </a:t>
            </a:r>
            <a:r>
              <a:rPr lang="en-GB" dirty="0" err="1" smtClean="0"/>
              <a:t>Surjit</a:t>
            </a:r>
            <a:r>
              <a:rPr lang="en-GB" dirty="0" smtClean="0"/>
              <a:t> </a:t>
            </a:r>
            <a:r>
              <a:rPr lang="en-GB" dirty="0" err="1" smtClean="0"/>
              <a:t>Kaur</a:t>
            </a:r>
            <a:r>
              <a:rPr lang="en-GB" dirty="0" smtClean="0"/>
              <a:t> </a:t>
            </a:r>
            <a:r>
              <a:rPr lang="en-GB" dirty="0" err="1" smtClean="0"/>
              <a:t>Athwal</a:t>
            </a:r>
            <a:r>
              <a:rPr lang="en-GB" dirty="0" smtClean="0"/>
              <a:t> . She had been murdered in India following her husband’s family learning of her plans to divorce him. </a:t>
            </a:r>
          </a:p>
          <a:p>
            <a:endParaRPr lang="en-GB" dirty="0" smtClean="0"/>
          </a:p>
          <a:p>
            <a:r>
              <a:rPr lang="en-GB" dirty="0" smtClean="0"/>
              <a:t>These are all considered forms of crimes in the</a:t>
            </a:r>
            <a:r>
              <a:rPr lang="en-GB" baseline="0" dirty="0" smtClean="0"/>
              <a:t> names of honour…</a:t>
            </a:r>
            <a:endParaRPr lang="en-GB" dirty="0"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5D3D10-81C2-4119-BCEE-2EDF6DED8A10}" type="slidenum">
              <a:rPr lang="en-US" smtClean="0"/>
              <a:pPr eaLnBrk="1" hangingPunct="1"/>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err="1" smtClean="0">
                <a:solidFill>
                  <a:schemeClr val="tx1"/>
                </a:solidFill>
                <a:effectLst/>
                <a:latin typeface="Times New Roman" pitchFamily="18" charset="0"/>
                <a:ea typeface="+mn-ea"/>
                <a:cs typeface="+mn-cs"/>
              </a:rPr>
              <a:t>Purna</a:t>
            </a:r>
            <a:r>
              <a:rPr lang="en-GB" sz="1200" kern="1200" dirty="0" smtClean="0">
                <a:solidFill>
                  <a:schemeClr val="tx1"/>
                </a:solidFill>
                <a:effectLst/>
                <a:latin typeface="Times New Roman" pitchFamily="18" charset="0"/>
                <a:ea typeface="+mn-ea"/>
                <a:cs typeface="+mn-cs"/>
              </a:rPr>
              <a:t> </a:t>
            </a:r>
            <a:r>
              <a:rPr lang="en-GB" sz="1200" kern="1200" dirty="0" err="1" smtClean="0">
                <a:solidFill>
                  <a:schemeClr val="tx1"/>
                </a:solidFill>
                <a:effectLst/>
                <a:latin typeface="Times New Roman" pitchFamily="18" charset="0"/>
                <a:ea typeface="+mn-ea"/>
                <a:cs typeface="+mn-cs"/>
              </a:rPr>
              <a:t>Sen</a:t>
            </a:r>
            <a:r>
              <a:rPr lang="en-GB" sz="1200" kern="1200" dirty="0" smtClean="0">
                <a:solidFill>
                  <a:schemeClr val="tx1"/>
                </a:solidFill>
                <a:effectLst/>
                <a:latin typeface="Times New Roman" pitchFamily="18" charset="0"/>
                <a:ea typeface="+mn-ea"/>
                <a:cs typeface="+mn-cs"/>
              </a:rPr>
              <a:t> has identified six key features of crimes of honour, including: gender relations that </a:t>
            </a:r>
            <a:r>
              <a:rPr lang="en-GB" sz="1200" kern="1200" dirty="0" err="1" smtClean="0">
                <a:solidFill>
                  <a:schemeClr val="tx1"/>
                </a:solidFill>
                <a:effectLst/>
                <a:latin typeface="Times New Roman" pitchFamily="18" charset="0"/>
                <a:ea typeface="+mn-ea"/>
                <a:cs typeface="+mn-cs"/>
              </a:rPr>
              <a:t>problematise</a:t>
            </a:r>
            <a:r>
              <a:rPr lang="en-GB" sz="1200" kern="1200" dirty="0" smtClean="0">
                <a:solidFill>
                  <a:schemeClr val="tx1"/>
                </a:solidFill>
                <a:effectLst/>
                <a:latin typeface="Times New Roman" pitchFamily="18" charset="0"/>
                <a:ea typeface="+mn-ea"/>
                <a:cs typeface="+mn-cs"/>
              </a:rPr>
              <a:t> and control women’s behaviour and sexuality; women policing other women’s behaviour; collective decisions regarding punishments; women’s participation in killings; ability to reclaim honour through killings or enforced compliance; and State sanction of such killings through recognition of honour as motivation and mitigation (</a:t>
            </a:r>
            <a:r>
              <a:rPr lang="en-GB" sz="1200" kern="1200" dirty="0" err="1" smtClean="0">
                <a:solidFill>
                  <a:schemeClr val="tx1"/>
                </a:solidFill>
                <a:effectLst/>
                <a:latin typeface="Times New Roman" pitchFamily="18" charset="0"/>
                <a:ea typeface="+mn-ea"/>
                <a:cs typeface="+mn-cs"/>
              </a:rPr>
              <a:t>Sen</a:t>
            </a:r>
            <a:r>
              <a:rPr lang="en-GB" sz="1200" kern="1200" dirty="0" smtClean="0">
                <a:solidFill>
                  <a:schemeClr val="tx1"/>
                </a:solidFill>
                <a:effectLst/>
                <a:latin typeface="Times New Roman" pitchFamily="18" charset="0"/>
                <a:ea typeface="+mn-ea"/>
                <a:cs typeface="+mn-cs"/>
              </a:rPr>
              <a:t>, 2006). She suggests that honour crimes have more in common with dowry related murders in countries like India and </a:t>
            </a:r>
            <a:r>
              <a:rPr lang="en-GB" sz="1200" kern="1200" dirty="0" err="1" smtClean="0">
                <a:solidFill>
                  <a:schemeClr val="tx1"/>
                </a:solidFill>
                <a:effectLst/>
                <a:latin typeface="Times New Roman" pitchFamily="18" charset="0"/>
                <a:ea typeface="+mn-ea"/>
                <a:cs typeface="+mn-cs"/>
              </a:rPr>
              <a:t>femicide</a:t>
            </a:r>
            <a:r>
              <a:rPr lang="en-GB" sz="1200" kern="1200" dirty="0" smtClean="0">
                <a:solidFill>
                  <a:schemeClr val="tx1"/>
                </a:solidFill>
                <a:effectLst/>
                <a:latin typeface="Times New Roman" pitchFamily="18" charset="0"/>
                <a:ea typeface="+mn-ea"/>
                <a:cs typeface="+mn-cs"/>
              </a:rPr>
              <a:t> in various contexts than those involving sexual jealousy or what she terms ‘individualistic fit of fury’ (</a:t>
            </a:r>
            <a:r>
              <a:rPr lang="en-GB" sz="1200" kern="1200" dirty="0" err="1" smtClean="0">
                <a:solidFill>
                  <a:schemeClr val="tx1"/>
                </a:solidFill>
                <a:effectLst/>
                <a:latin typeface="Times New Roman" pitchFamily="18" charset="0"/>
                <a:ea typeface="+mn-ea"/>
                <a:cs typeface="+mn-cs"/>
              </a:rPr>
              <a:t>Sen</a:t>
            </a:r>
            <a:r>
              <a:rPr lang="en-GB" sz="1200" kern="1200" dirty="0" smtClean="0">
                <a:solidFill>
                  <a:schemeClr val="tx1"/>
                </a:solidFill>
                <a:effectLst/>
                <a:latin typeface="Times New Roman" pitchFamily="18" charset="0"/>
                <a:ea typeface="+mn-ea"/>
                <a:cs typeface="+mn-cs"/>
              </a:rPr>
              <a:t>, 2006:51). Seen thus, the focus is more on collective honour and shame, as reflected in the behaviour of women, rather than the individual. </a:t>
            </a:r>
          </a:p>
          <a:p>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5</a:t>
            </a:fld>
            <a:endParaRPr lang="en-US"/>
          </a:p>
        </p:txBody>
      </p:sp>
    </p:spTree>
    <p:extLst>
      <p:ext uri="{BB962C8B-B14F-4D97-AF65-F5344CB8AC3E}">
        <p14:creationId xmlns:p14="http://schemas.microsoft.com/office/powerpoint/2010/main" val="2698662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Any others? Ask…</a:t>
            </a:r>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6</a:t>
            </a:fld>
            <a:endParaRPr lang="en-US" dirty="0"/>
          </a:p>
        </p:txBody>
      </p:sp>
    </p:spTree>
    <p:extLst>
      <p:ext uri="{BB962C8B-B14F-4D97-AF65-F5344CB8AC3E}">
        <p14:creationId xmlns:p14="http://schemas.microsoft.com/office/powerpoint/2010/main" val="3711538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r>
              <a:rPr lang="en-GB" b="1" dirty="0" smtClean="0"/>
              <a:t> </a:t>
            </a:r>
            <a:endParaRPr lang="en-GB" dirty="0" smtClean="0"/>
          </a:p>
          <a:p>
            <a:r>
              <a:rPr lang="en-GB" dirty="0" smtClean="0"/>
              <a:t>Why</a:t>
            </a:r>
            <a:r>
              <a:rPr lang="en-GB" baseline="0" dirty="0" smtClean="0"/>
              <a:t> is this important? Because dv is still not criminalised…</a:t>
            </a:r>
            <a:endParaRPr lang="en-GB" dirty="0" smtClean="0"/>
          </a:p>
          <a:p>
            <a:endParaRPr lang="en-GB" dirty="0" smtClean="0"/>
          </a:p>
        </p:txBody>
      </p:sp>
      <p:sp>
        <p:nvSpPr>
          <p:cNvPr id="40964" name="Slide Number Placeholder 3"/>
          <p:cNvSpPr>
            <a:spLocks noGrp="1"/>
          </p:cNvSpPr>
          <p:nvPr>
            <p:ph type="sldNum" sz="quarter" idx="5"/>
          </p:nvPr>
        </p:nvSpPr>
        <p:spPr>
          <a:noFill/>
        </p:spPr>
        <p:txBody>
          <a:bodyPr/>
          <a:lstStyle>
            <a:lvl1pPr>
              <a:defRPr sz="2400">
                <a:solidFill>
                  <a:schemeClr val="tx1"/>
                </a:solidFill>
                <a:latin typeface="Arial" charset="0"/>
              </a:defRPr>
            </a:lvl1pPr>
            <a:lvl2pPr marL="737675" indent="-283721">
              <a:defRPr sz="2400">
                <a:solidFill>
                  <a:schemeClr val="tx1"/>
                </a:solidFill>
                <a:latin typeface="Arial" charset="0"/>
              </a:defRPr>
            </a:lvl2pPr>
            <a:lvl3pPr marL="1134885" indent="-226977">
              <a:defRPr sz="2400">
                <a:solidFill>
                  <a:schemeClr val="tx1"/>
                </a:solidFill>
                <a:latin typeface="Arial" charset="0"/>
              </a:defRPr>
            </a:lvl3pPr>
            <a:lvl4pPr marL="1588839" indent="-226977">
              <a:defRPr sz="2400">
                <a:solidFill>
                  <a:schemeClr val="tx1"/>
                </a:solidFill>
                <a:latin typeface="Arial" charset="0"/>
              </a:defRPr>
            </a:lvl4pPr>
            <a:lvl5pPr marL="2042792" indent="-226977">
              <a:defRPr sz="2400">
                <a:solidFill>
                  <a:schemeClr val="tx1"/>
                </a:solidFill>
                <a:latin typeface="Arial" charset="0"/>
              </a:defRPr>
            </a:lvl5pPr>
            <a:lvl6pPr marL="2496746" indent="-226977" eaLnBrk="0" fontAlgn="base" hangingPunct="0">
              <a:lnSpc>
                <a:spcPts val="3574"/>
              </a:lnSpc>
              <a:spcBef>
                <a:spcPts val="496"/>
              </a:spcBef>
              <a:spcAft>
                <a:spcPct val="0"/>
              </a:spcAft>
              <a:buClr>
                <a:srgbClr val="990033"/>
              </a:buClr>
              <a:defRPr sz="2400">
                <a:solidFill>
                  <a:schemeClr val="tx1"/>
                </a:solidFill>
                <a:latin typeface="Arial" charset="0"/>
              </a:defRPr>
            </a:lvl6pPr>
            <a:lvl7pPr marL="2950700" indent="-226977" eaLnBrk="0" fontAlgn="base" hangingPunct="0">
              <a:lnSpc>
                <a:spcPts val="3574"/>
              </a:lnSpc>
              <a:spcBef>
                <a:spcPts val="496"/>
              </a:spcBef>
              <a:spcAft>
                <a:spcPct val="0"/>
              </a:spcAft>
              <a:buClr>
                <a:srgbClr val="990033"/>
              </a:buClr>
              <a:defRPr sz="2400">
                <a:solidFill>
                  <a:schemeClr val="tx1"/>
                </a:solidFill>
                <a:latin typeface="Arial" charset="0"/>
              </a:defRPr>
            </a:lvl7pPr>
            <a:lvl8pPr marL="3404654" indent="-226977" eaLnBrk="0" fontAlgn="base" hangingPunct="0">
              <a:lnSpc>
                <a:spcPts val="3574"/>
              </a:lnSpc>
              <a:spcBef>
                <a:spcPts val="496"/>
              </a:spcBef>
              <a:spcAft>
                <a:spcPct val="0"/>
              </a:spcAft>
              <a:buClr>
                <a:srgbClr val="990033"/>
              </a:buClr>
              <a:defRPr sz="2400">
                <a:solidFill>
                  <a:schemeClr val="tx1"/>
                </a:solidFill>
                <a:latin typeface="Arial" charset="0"/>
              </a:defRPr>
            </a:lvl8pPr>
            <a:lvl9pPr marL="3858608" indent="-226977" eaLnBrk="0" fontAlgn="base" hangingPunct="0">
              <a:lnSpc>
                <a:spcPts val="3574"/>
              </a:lnSpc>
              <a:spcBef>
                <a:spcPts val="496"/>
              </a:spcBef>
              <a:spcAft>
                <a:spcPct val="0"/>
              </a:spcAft>
              <a:buClr>
                <a:srgbClr val="990033"/>
              </a:buClr>
              <a:defRPr sz="2400">
                <a:solidFill>
                  <a:schemeClr val="tx1"/>
                </a:solidFill>
                <a:latin typeface="Arial" charset="0"/>
              </a:defRPr>
            </a:lvl9pPr>
          </a:lstStyle>
          <a:p>
            <a:fld id="{27D7A59F-85BF-46C0-9B14-75AFE4CFD718}" type="slidenum">
              <a:rPr lang="en-US" sz="1200">
                <a:solidFill>
                  <a:schemeClr val="bg1"/>
                </a:solidFill>
              </a:rPr>
              <a:pPr/>
              <a:t>7</a:t>
            </a:fld>
            <a:endParaRPr lang="en-US" sz="1200">
              <a:solidFill>
                <a:schemeClr val="bg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FF9B167-1B75-4A9D-9730-9535332E2508}" type="slidenum">
              <a:rPr lang="en-US" smtClean="0"/>
              <a:pPr>
                <a:defRPr/>
              </a:pPr>
              <a:t>10</a:t>
            </a:fld>
            <a:endParaRPr lang="en-US"/>
          </a:p>
        </p:txBody>
      </p:sp>
    </p:spTree>
    <p:extLst>
      <p:ext uri="{BB962C8B-B14F-4D97-AF65-F5344CB8AC3E}">
        <p14:creationId xmlns:p14="http://schemas.microsoft.com/office/powerpoint/2010/main" val="1851176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DB6015-09BF-4088-833B-7ED0E1185F9E}" type="slidenum">
              <a:rPr lang="en-US"/>
              <a:pPr/>
              <a:t>11</a:t>
            </a:fld>
            <a:endParaRPr lang="en-US"/>
          </a:p>
        </p:txBody>
      </p:sp>
      <p:sp>
        <p:nvSpPr>
          <p:cNvPr id="497666" name="Rectangle 2"/>
          <p:cNvSpPr>
            <a:spLocks noGrp="1" noRot="1" noChangeAspect="1" noChangeArrowheads="1" noTextEdit="1"/>
          </p:cNvSpPr>
          <p:nvPr>
            <p:ph type="sldImg"/>
          </p:nvPr>
        </p:nvSpPr>
        <p:spPr>
          <a:ln/>
        </p:spPr>
      </p:sp>
      <p:sp>
        <p:nvSpPr>
          <p:cNvPr id="497667" name="Rectangle 3"/>
          <p:cNvSpPr>
            <a:spLocks noGrp="1" noChangeArrowheads="1"/>
          </p:cNvSpPr>
          <p:nvPr>
            <p:ph type="body" idx="1"/>
          </p:nvPr>
        </p:nvSpPr>
        <p:spPr/>
        <p:txBody>
          <a:bodyPr/>
          <a:lstStyle/>
          <a:p>
            <a:r>
              <a:rPr lang="en-GB"/>
              <a:t>Forced marriage as pathology of some cultures, specifically of South Asian and/or Muslim communities: </a:t>
            </a:r>
          </a:p>
          <a:p>
            <a:r>
              <a:rPr lang="en-GB"/>
              <a:t>Forced marriage both in the UK and in Europe has at times been constructed as pathology of some cultures, specifically of South Asian and/or Muslim communities (Samad and Eade 2002; Razack 2004) and Romani communties (Oprea 2005). Other literature suggests that forced marriage and child marriage are ‘harmful cultural’ practices (Interights 2000: 21) and therefore, there needs to be an assessment of ‘traditional laws’ that involves ‘women and girls who are affected by these laws’ (Outtarra 1998).  Some literature grapples with the issue of how to avoid feeding into a celebration of European superiority or national identity while confronting and naming violent practices within minoritised communities, and notes the ways in which ‘culture clash’ works into strengthening racial stereotypes (Volpp 2000; Razack 2004: 154; Madsen 2003), while multicultural acceptance of cultural practices is identified as encouraging forced marriage (Razack 2004). It has also been suggested that forced marriage is a product of immigration rather than a ‘tradition’ from another context (Phillips and Dustin 2004, 543).  There is also literature addressing how forced marriage is against the tenets of different religions (Caroll 1998) and a misinterpretation of culture (Gangoli et al. 2006).</a:t>
            </a:r>
          </a:p>
          <a:p>
            <a:r>
              <a:rPr lang="en-GB"/>
              <a:t>Forced Marriage happens in a range of religious and ethnic communities – Chinese (self defined as atheist), Middle Eastern – Iranian, Iraqi Kurds Arab, Moroccan and Jordanian (Muslim and atheist), Indian (Sikh and Hindu), Bangladeshi and Pakistani (Muslim), African – Sierra Leonne, Uganda  Kenya, Ghana and Cameroon (Muslim and Christian)</a:t>
            </a:r>
          </a:p>
          <a:p>
            <a:r>
              <a:rPr lang="en-GB"/>
              <a:t>AM as cultural practice: South Asian and Middle Eastern Muslim and Hindu survivors identified arranged marriage as a cultural practice, but also recognised that there could be slippage between arranged and forced marriage, FM took place at the broader level of cultural expectations. </a:t>
            </a:r>
            <a:r>
              <a:rPr lang="en-GB" altLang="zh-CN"/>
              <a:t>. </a:t>
            </a:r>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15" descr="sps_logo"/>
          <p:cNvPicPr>
            <a:picLocks noChangeAspect="1" noChangeArrowheads="1"/>
          </p:cNvPicPr>
          <p:nvPr userDrawn="1"/>
        </p:nvPicPr>
        <p:blipFill>
          <a:blip r:embed="rId2" cstate="print"/>
          <a:srcRect/>
          <a:stretch>
            <a:fillRect/>
          </a:stretch>
        </p:blipFill>
        <p:spPr bwMode="auto">
          <a:xfrm>
            <a:off x="0" y="4979988"/>
            <a:ext cx="4876800" cy="1741487"/>
          </a:xfrm>
          <a:prstGeom prst="rect">
            <a:avLst/>
          </a:prstGeom>
          <a:noFill/>
          <a:ln w="9525">
            <a:noFill/>
            <a:miter lim="800000"/>
            <a:headEnd/>
            <a:tailEnd/>
          </a:ln>
        </p:spPr>
      </p:pic>
      <p:sp>
        <p:nvSpPr>
          <p:cNvPr id="5" name="Rectangle 8"/>
          <p:cNvSpPr>
            <a:spLocks noChangeArrowheads="1"/>
          </p:cNvSpPr>
          <p:nvPr/>
        </p:nvSpPr>
        <p:spPr bwMode="auto">
          <a:xfrm>
            <a:off x="0" y="1784350"/>
            <a:ext cx="9144000" cy="3200400"/>
          </a:xfrm>
          <a:prstGeom prst="rect">
            <a:avLst/>
          </a:prstGeom>
          <a:solidFill>
            <a:srgbClr val="284192"/>
          </a:solidFill>
          <a:ln w="9525">
            <a:noFill/>
            <a:miter lim="800000"/>
            <a:headEnd/>
            <a:tailEnd/>
          </a:ln>
          <a:effectLst/>
        </p:spPr>
        <p:txBody>
          <a:bodyPr wrap="none" anchor="ctr"/>
          <a:lstStyle/>
          <a:p>
            <a:pPr algn="ctr" eaLnBrk="0" hangingPunct="0">
              <a:defRPr/>
            </a:pPr>
            <a:endParaRPr lang="en-GB" altLang="en-GB" sz="4000" dirty="0">
              <a:latin typeface="Times New Roman" pitchFamily="18" charset="0"/>
              <a:cs typeface="+mn-cs"/>
            </a:endParaRPr>
          </a:p>
        </p:txBody>
      </p:sp>
      <p:sp>
        <p:nvSpPr>
          <p:cNvPr id="6" name="Rectangle 7"/>
          <p:cNvSpPr>
            <a:spLocks noChangeArrowheads="1"/>
          </p:cNvSpPr>
          <p:nvPr/>
        </p:nvSpPr>
        <p:spPr bwMode="auto">
          <a:xfrm>
            <a:off x="0" y="0"/>
            <a:ext cx="9144000" cy="1752600"/>
          </a:xfrm>
          <a:prstGeom prst="rect">
            <a:avLst/>
          </a:prstGeom>
          <a:solidFill>
            <a:srgbClr val="FF9900"/>
          </a:solidFill>
          <a:ln w="9525">
            <a:noFill/>
            <a:miter lim="800000"/>
            <a:headEnd/>
            <a:tailEnd/>
          </a:ln>
          <a:effectLst/>
        </p:spPr>
        <p:txBody>
          <a:bodyPr wrap="none" anchor="ctr"/>
          <a:lstStyle/>
          <a:p>
            <a:pPr algn="ctr" eaLnBrk="0" hangingPunct="0">
              <a:defRPr/>
            </a:pPr>
            <a:endParaRPr lang="en-GB" altLang="en-GB" sz="1800" dirty="0">
              <a:solidFill>
                <a:schemeClr val="bg1"/>
              </a:solidFill>
              <a:cs typeface="+mn-cs"/>
            </a:endParaRPr>
          </a:p>
        </p:txBody>
      </p:sp>
      <p:sp>
        <p:nvSpPr>
          <p:cNvPr id="2050" name="Rectangle 2"/>
          <p:cNvSpPr>
            <a:spLocks noGrp="1" noChangeArrowheads="1"/>
          </p:cNvSpPr>
          <p:nvPr>
            <p:ph type="ctrTitle"/>
          </p:nvPr>
        </p:nvSpPr>
        <p:spPr>
          <a:xfrm>
            <a:off x="1143000" y="0"/>
            <a:ext cx="7315200" cy="914400"/>
          </a:xfrm>
        </p:spPr>
        <p:txBody>
          <a:bodyPr/>
          <a:lstStyle>
            <a:lvl1pPr>
              <a:lnSpc>
                <a:spcPts val="2800"/>
              </a:lnSpc>
              <a:defRPr sz="1800">
                <a:solidFill>
                  <a:schemeClr val="bg1"/>
                </a:solidFill>
              </a:defRPr>
            </a:lvl1pPr>
          </a:lstStyle>
          <a:p>
            <a:r>
              <a:rPr lang="en-US"/>
              <a:t>Click to add the name and role of the speaker</a:t>
            </a:r>
          </a:p>
        </p:txBody>
      </p:sp>
      <p:sp>
        <p:nvSpPr>
          <p:cNvPr id="2051" name="Rectangle 3"/>
          <p:cNvSpPr>
            <a:spLocks noGrp="1" noChangeArrowheads="1"/>
          </p:cNvSpPr>
          <p:nvPr>
            <p:ph type="subTitle" idx="1"/>
          </p:nvPr>
        </p:nvSpPr>
        <p:spPr>
          <a:xfrm>
            <a:off x="1143000" y="1905000"/>
            <a:ext cx="7315200" cy="1676400"/>
          </a:xfrm>
        </p:spPr>
        <p:txBody>
          <a:bodyPr/>
          <a:lstStyle>
            <a:lvl1pPr marL="0" indent="0">
              <a:buFontTx/>
              <a:buNone/>
              <a:defRPr sz="3600">
                <a:solidFill>
                  <a:schemeClr val="bg1"/>
                </a:solidFill>
              </a:defRPr>
            </a:lvl1pPr>
          </a:lstStyle>
          <a:p>
            <a:r>
              <a:rPr lang="en-US"/>
              <a:t>Click to add the title of the presentation</a:t>
            </a:r>
          </a:p>
          <a:p>
            <a:endParaRPr lang="en-US"/>
          </a:p>
          <a:p>
            <a:endParaRPr lang="en-US"/>
          </a:p>
          <a:p>
            <a:endParaRPr lang="en-US"/>
          </a:p>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39892F7A-FB75-4F67-A455-2C9B5C7D5A00}"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2578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066800" y="304800"/>
            <a:ext cx="55054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554469C6-8F9C-4201-8A0D-812778A7372A}"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Slide Number Placeholder 3"/>
          <p:cNvSpPr>
            <a:spLocks noGrp="1"/>
          </p:cNvSpPr>
          <p:nvPr>
            <p:ph type="sldNum" sz="quarter" idx="10"/>
          </p:nvPr>
        </p:nvSpPr>
        <p:spPr/>
        <p:txBody>
          <a:bodyPr/>
          <a:lstStyle>
            <a:lvl1pPr>
              <a:defRPr/>
            </a:lvl1pPr>
          </a:lstStyle>
          <a:p>
            <a:pPr>
              <a:defRPr/>
            </a:pPr>
            <a:fld id="{4E6A8F4F-4400-4B1C-A4C3-34A5F827431D}"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EF57B103-4A94-475D-BDBC-B909D2BBA9AD}"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143000" y="1447800"/>
            <a:ext cx="365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447800"/>
            <a:ext cx="3657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0"/>
          </p:nvPr>
        </p:nvSpPr>
        <p:spPr/>
        <p:txBody>
          <a:bodyPr/>
          <a:lstStyle>
            <a:lvl1pPr>
              <a:defRPr/>
            </a:lvl1pPr>
          </a:lstStyle>
          <a:p>
            <a:pPr>
              <a:defRPr/>
            </a:pPr>
            <a:fld id="{D1CDF507-1EFB-461A-B348-F4A68AAA4F63}"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Slide Number Placeholder 6"/>
          <p:cNvSpPr>
            <a:spLocks noGrp="1"/>
          </p:cNvSpPr>
          <p:nvPr>
            <p:ph type="sldNum" sz="quarter" idx="10"/>
          </p:nvPr>
        </p:nvSpPr>
        <p:spPr/>
        <p:txBody>
          <a:bodyPr/>
          <a:lstStyle>
            <a:lvl1pPr>
              <a:defRPr/>
            </a:lvl1pPr>
          </a:lstStyle>
          <a:p>
            <a:pPr>
              <a:defRPr/>
            </a:pPr>
            <a:fld id="{036A4291-2E5A-46A9-AE0A-896031B552BC}"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pPr>
              <a:defRPr/>
            </a:pPr>
            <a:fld id="{C7076C3F-46E4-4347-BC46-3B8387B2F7E3}"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122B734F-33EB-48E2-A2F6-83B9B3206D58}"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B4B2BEAA-86D8-4075-9A99-3EC66B7C5DC3}"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E45CF240-9A20-4CBA-B55E-DE12FD40726B}" type="slidenum">
              <a:rPr lang="en-US"/>
              <a:pPr>
                <a:defRPr/>
              </a:pPr>
              <a:t>‹#›</a:t>
            </a:fld>
            <a:endParaRPr lang="en-US" dirty="0">
              <a:solidFill>
                <a:schemeClr val="tx1"/>
              </a:solidFill>
              <a:latin typeface="Times New Roman" pitchFamily="18"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sps_logo"/>
          <p:cNvPicPr>
            <a:picLocks noChangeAspect="1" noChangeArrowheads="1"/>
          </p:cNvPicPr>
          <p:nvPr userDrawn="1"/>
        </p:nvPicPr>
        <p:blipFill>
          <a:blip r:embed="rId13" cstate="print"/>
          <a:srcRect/>
          <a:stretch>
            <a:fillRect/>
          </a:stretch>
        </p:blipFill>
        <p:spPr bwMode="auto">
          <a:xfrm>
            <a:off x="5943600" y="5562600"/>
            <a:ext cx="2895600" cy="1035050"/>
          </a:xfrm>
          <a:prstGeom prst="rect">
            <a:avLst/>
          </a:prstGeom>
          <a:noFill/>
          <a:ln w="9525">
            <a:noFill/>
            <a:miter lim="800000"/>
            <a:headEnd/>
            <a:tailEnd/>
          </a:ln>
        </p:spPr>
      </p:pic>
      <p:grpSp>
        <p:nvGrpSpPr>
          <p:cNvPr id="1027" name="Group 19"/>
          <p:cNvGrpSpPr>
            <a:grpSpLocks/>
          </p:cNvGrpSpPr>
          <p:nvPr userDrawn="1"/>
        </p:nvGrpSpPr>
        <p:grpSpPr bwMode="auto">
          <a:xfrm>
            <a:off x="0" y="0"/>
            <a:ext cx="533400" cy="6858000"/>
            <a:chOff x="1632" y="0"/>
            <a:chExt cx="336" cy="4320"/>
          </a:xfrm>
        </p:grpSpPr>
        <p:sp>
          <p:nvSpPr>
            <p:cNvPr id="1041" name="Rectangle 17"/>
            <p:cNvSpPr>
              <a:spLocks noChangeArrowheads="1"/>
            </p:cNvSpPr>
            <p:nvPr userDrawn="1"/>
          </p:nvSpPr>
          <p:spPr bwMode="auto">
            <a:xfrm>
              <a:off x="1632" y="1104"/>
              <a:ext cx="336" cy="3216"/>
            </a:xfrm>
            <a:prstGeom prst="rect">
              <a:avLst/>
            </a:prstGeom>
            <a:solidFill>
              <a:srgbClr val="284192"/>
            </a:solidFill>
            <a:ln w="9525">
              <a:noFill/>
              <a:miter lim="800000"/>
              <a:headEnd/>
              <a:tailEnd/>
            </a:ln>
            <a:effectLst/>
          </p:spPr>
          <p:txBody>
            <a:bodyPr wrap="none" anchor="ctr"/>
            <a:lstStyle/>
            <a:p>
              <a:pPr eaLnBrk="0" hangingPunct="0">
                <a:lnSpc>
                  <a:spcPts val="3600"/>
                </a:lnSpc>
                <a:spcBef>
                  <a:spcPts val="500"/>
                </a:spcBef>
                <a:buClr>
                  <a:srgbClr val="990033"/>
                </a:buClr>
                <a:defRPr/>
              </a:pPr>
              <a:endParaRPr lang="en-GB" dirty="0">
                <a:cs typeface="+mn-cs"/>
              </a:endParaRPr>
            </a:p>
          </p:txBody>
        </p:sp>
        <p:sp>
          <p:nvSpPr>
            <p:cNvPr id="1042" name="Rectangle 18"/>
            <p:cNvSpPr>
              <a:spLocks noChangeArrowheads="1"/>
            </p:cNvSpPr>
            <p:nvPr userDrawn="1"/>
          </p:nvSpPr>
          <p:spPr bwMode="auto">
            <a:xfrm>
              <a:off x="1632" y="0"/>
              <a:ext cx="336" cy="1081"/>
            </a:xfrm>
            <a:prstGeom prst="rect">
              <a:avLst/>
            </a:prstGeom>
            <a:solidFill>
              <a:srgbClr val="FF9900"/>
            </a:solidFill>
            <a:ln w="9525">
              <a:noFill/>
              <a:miter lim="800000"/>
              <a:headEnd/>
              <a:tailEnd/>
            </a:ln>
            <a:effectLst/>
          </p:spPr>
          <p:txBody>
            <a:bodyPr wrap="none" anchor="ctr"/>
            <a:lstStyle/>
            <a:p>
              <a:pPr eaLnBrk="0" hangingPunct="0">
                <a:lnSpc>
                  <a:spcPts val="3600"/>
                </a:lnSpc>
                <a:spcBef>
                  <a:spcPts val="500"/>
                </a:spcBef>
                <a:buClr>
                  <a:srgbClr val="990033"/>
                </a:buClr>
                <a:defRPr/>
              </a:pPr>
              <a:endParaRPr lang="en-GB" dirty="0">
                <a:cs typeface="+mn-cs"/>
              </a:endParaRPr>
            </a:p>
          </p:txBody>
        </p:sp>
      </p:grpSp>
      <p:sp>
        <p:nvSpPr>
          <p:cNvPr id="1028" name="Rectangle 2"/>
          <p:cNvSpPr>
            <a:spLocks noGrp="1" noChangeArrowheads="1"/>
          </p:cNvSpPr>
          <p:nvPr>
            <p:ph type="title"/>
          </p:nvPr>
        </p:nvSpPr>
        <p:spPr bwMode="auto">
          <a:xfrm>
            <a:off x="1066800" y="304800"/>
            <a:ext cx="7467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 name="Rectangle 3"/>
          <p:cNvSpPr>
            <a:spLocks noGrp="1" noChangeArrowheads="1"/>
          </p:cNvSpPr>
          <p:nvPr>
            <p:ph type="body" idx="1"/>
          </p:nvPr>
        </p:nvSpPr>
        <p:spPr bwMode="auto">
          <a:xfrm>
            <a:off x="1143000" y="1447800"/>
            <a:ext cx="74676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0" name="Rectangle 6"/>
          <p:cNvSpPr>
            <a:spLocks noGrp="1" noChangeArrowheads="1"/>
          </p:cNvSpPr>
          <p:nvPr>
            <p:ph type="sldNum" sz="quarter" idx="4"/>
          </p:nvPr>
        </p:nvSpPr>
        <p:spPr bwMode="auto">
          <a:xfrm>
            <a:off x="0" y="533400"/>
            <a:ext cx="5334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buClrTx/>
              <a:defRPr sz="1400">
                <a:solidFill>
                  <a:schemeClr val="bg1"/>
                </a:solidFill>
                <a:cs typeface="+mn-cs"/>
              </a:defRPr>
            </a:lvl1pPr>
          </a:lstStyle>
          <a:p>
            <a:pPr>
              <a:defRPr/>
            </a:pPr>
            <a:fld id="{5D26C14B-432E-478E-A040-868E7EF278B2}" type="slidenum">
              <a:rPr lang="en-US"/>
              <a:pPr>
                <a:defRPr/>
              </a:pPr>
              <a:t>‹#›</a:t>
            </a:fld>
            <a:endParaRPr lang="en-US" dirty="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0" end="0"/>
                                            </p:txEl>
                                          </p:spTgt>
                                        </p:tgtEl>
                                        <p:attrNameLst>
                                          <p:attrName>ppt_c</p:attrName>
                                        </p:attrNameLst>
                                      </p:cBhvr>
                                      <p:to>
                                        <a:srgbClr val="DDDDDD"/>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1" end="1"/>
                                            </p:txEl>
                                          </p:spTgt>
                                        </p:tgtEl>
                                        <p:attrNameLst>
                                          <p:attrName>ppt_c</p:attrName>
                                        </p:attrNameLst>
                                      </p:cBhvr>
                                      <p:to>
                                        <a:srgbClr val="DDDDDD"/>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
                                            <p:txEl>
                                              <p:pRg st="2" end="2"/>
                                            </p:txEl>
                                          </p:spTgt>
                                        </p:tgtEl>
                                        <p:attrNameLst>
                                          <p:attrName>ppt_c</p:attrName>
                                        </p:attrNameLst>
                                      </p:cBhvr>
                                      <p:to>
                                        <a:srgbClr val="DDDDDD"/>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3" autoUpdateAnimBg="0">
        <p:tmplLst>
          <p:tmpl lvl="1">
            <p:tnLst>
              <p:par>
                <p:cTn presetID="1" presetClass="entr" presetSubtype="0" fill="hold" nodeType="clickEffect">
                  <p:stCondLst>
                    <p:cond delay="0"/>
                  </p:stCondLst>
                  <p:childTnLst>
                    <p:set>
                      <p:cBhvr>
                        <p:cTn dur="1" fill="hold">
                          <p:stCondLst>
                            <p:cond delay="499"/>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DDDDDD"/>
                      </p:to>
                    </p:animClr>
                  </p:subTnLst>
                </p:cTn>
              </p:par>
            </p:tnLst>
          </p:tmpl>
          <p:tmpl lvl="2">
            <p:tnLst>
              <p:par>
                <p:cTn presetID="1" presetClass="entr" presetSubtype="0" fill="hold" nodeType="clickEffect">
                  <p:stCondLst>
                    <p:cond delay="0"/>
                  </p:stCondLst>
                  <p:childTnLst>
                    <p:set>
                      <p:cBhvr>
                        <p:cTn dur="1" fill="hold">
                          <p:stCondLst>
                            <p:cond delay="499"/>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DDDDDD"/>
                      </p:to>
                    </p:animClr>
                  </p:subTnLst>
                </p:cTn>
              </p:par>
            </p:tnLst>
          </p:tmpl>
          <p:tmpl lvl="3">
            <p:tnLst>
              <p:par>
                <p:cTn presetID="1" presetClass="entr" presetSubtype="0" fill="hold" nodeType="clickEffect">
                  <p:stCondLst>
                    <p:cond delay="0"/>
                  </p:stCondLst>
                  <p:childTnLst>
                    <p:set>
                      <p:cBhvr>
                        <p:cTn dur="1" fill="hold">
                          <p:stCondLst>
                            <p:cond delay="499"/>
                          </p:stCondLst>
                        </p:cTn>
                        <p:tgtEl>
                          <p:spTgt spid="2"/>
                        </p:tgtEl>
                        <p:attrNameLst>
                          <p:attrName>style.visibility</p:attrName>
                        </p:attrNameLst>
                      </p:cBhvr>
                      <p:to>
                        <p:strVal val="visible"/>
                      </p:to>
                    </p:set>
                  </p:childTnLst>
                  <p:subTnLst>
                    <p:animClr clrSpc="rgb" dir="cw">
                      <p:cBhvr override="childStyle">
                        <p:cTn dur="1" fill="hold" display="0" masterRel="nextClick" afterEffect="1"/>
                        <p:tgtEl>
                          <p:spTgt spid="2"/>
                        </p:tgtEl>
                        <p:attrNameLst>
                          <p:attrName>ppt_c</p:attrName>
                        </p:attrNameLst>
                      </p:cBhvr>
                      <p:to>
                        <a:srgbClr val="DDDDDD"/>
                      </p:to>
                    </p:animClr>
                  </p:subTnLst>
                </p:cTn>
              </p:par>
            </p:tnLst>
          </p:tmpl>
        </p:tmplLst>
      </p:bldP>
    </p:bldLst>
  </p:timing>
  <p:hf hdr="0" ftr="0" dt="0"/>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eaLnBrk="0" fontAlgn="base" hangingPunct="0">
        <a:spcBef>
          <a:spcPct val="0"/>
        </a:spcBef>
        <a:spcAft>
          <a:spcPct val="0"/>
        </a:spcAft>
        <a:defRPr sz="2800">
          <a:solidFill>
            <a:schemeClr val="tx2"/>
          </a:solidFill>
          <a:latin typeface="Arial" charset="0"/>
        </a:defRPr>
      </a:lvl6pPr>
      <a:lvl7pPr marL="914400" algn="l" rtl="0" eaLnBrk="0" fontAlgn="base" hangingPunct="0">
        <a:spcBef>
          <a:spcPct val="0"/>
        </a:spcBef>
        <a:spcAft>
          <a:spcPct val="0"/>
        </a:spcAft>
        <a:defRPr sz="2800">
          <a:solidFill>
            <a:schemeClr val="tx2"/>
          </a:solidFill>
          <a:latin typeface="Arial" charset="0"/>
        </a:defRPr>
      </a:lvl7pPr>
      <a:lvl8pPr marL="1371600" algn="l" rtl="0" eaLnBrk="0" fontAlgn="base" hangingPunct="0">
        <a:spcBef>
          <a:spcPct val="0"/>
        </a:spcBef>
        <a:spcAft>
          <a:spcPct val="0"/>
        </a:spcAft>
        <a:defRPr sz="2800">
          <a:solidFill>
            <a:schemeClr val="tx2"/>
          </a:solidFill>
          <a:latin typeface="Arial" charset="0"/>
        </a:defRPr>
      </a:lvl8pPr>
      <a:lvl9pPr marL="1828800" algn="l" rtl="0" eaLnBrk="0" fontAlgn="base" hangingPunct="0">
        <a:spcBef>
          <a:spcPct val="0"/>
        </a:spcBef>
        <a:spcAft>
          <a:spcPct val="0"/>
        </a:spcAft>
        <a:defRPr sz="2800">
          <a:solidFill>
            <a:schemeClr val="tx2"/>
          </a:solidFill>
          <a:latin typeface="Arial" charset="0"/>
        </a:defRPr>
      </a:lvl9pPr>
    </p:titleStyle>
    <p:bodyStyle>
      <a:lvl1pPr marL="342900" indent="-342900" algn="l" rtl="0" eaLnBrk="0" fontAlgn="base" hangingPunct="0">
        <a:lnSpc>
          <a:spcPts val="3600"/>
        </a:lnSpc>
        <a:spcBef>
          <a:spcPts val="500"/>
        </a:spcBef>
        <a:spcAft>
          <a:spcPct val="0"/>
        </a:spcAft>
        <a:buClr>
          <a:srgbClr val="990033"/>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990033"/>
        </a:buClr>
        <a:buChar char="–"/>
        <a:defRPr sz="2400">
          <a:solidFill>
            <a:schemeClr val="tx1"/>
          </a:solidFill>
          <a:latin typeface="+mn-lt"/>
        </a:defRPr>
      </a:lvl2pPr>
      <a:lvl3pPr marL="1143000" indent="-228600" algn="l" rtl="0" eaLnBrk="0" fontAlgn="base" hangingPunct="0">
        <a:spcBef>
          <a:spcPct val="20000"/>
        </a:spcBef>
        <a:spcAft>
          <a:spcPct val="0"/>
        </a:spcAft>
        <a:buClr>
          <a:srgbClr val="990033"/>
        </a:buClr>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gangoli@bristo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worldsikhnews.com/26%20Sep%202007/Jagdeesh%20Singh%20does%20a%20Wiesenthall.htm"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www.theasiantoday.com/article.aspx?articleId=2583" TargetMode="External"/><Relationship Id="rId5" Type="http://schemas.openxmlformats.org/officeDocument/2006/relationships/image" Target="../media/image4.jpeg"/><Relationship Id="rId4" Type="http://schemas.openxmlformats.org/officeDocument/2006/relationships/hyperlink" Target="http://www.birminghammail.net/news/crime-news/2010/06/24/from-the-archives-women-killed-just-for-falling-in-love-97319-2671860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914400" y="457200"/>
            <a:ext cx="7315200" cy="914400"/>
          </a:xfrm>
        </p:spPr>
        <p:txBody>
          <a:bodyPr/>
          <a:lstStyle/>
          <a:p>
            <a:pPr algn="ctr"/>
            <a:r>
              <a:rPr lang="en-US" b="1" dirty="0" smtClean="0"/>
              <a:t>Dr. </a:t>
            </a:r>
            <a:r>
              <a:rPr lang="en-US" b="1" dirty="0" err="1" smtClean="0"/>
              <a:t>Geetanjali</a:t>
            </a:r>
            <a:r>
              <a:rPr lang="en-US" b="1" dirty="0" smtClean="0"/>
              <a:t> </a:t>
            </a:r>
            <a:r>
              <a:rPr lang="en-US" b="1" dirty="0" err="1" smtClean="0"/>
              <a:t>Gangoli</a:t>
            </a:r>
            <a:endParaRPr lang="en-US" b="1" dirty="0" smtClean="0"/>
          </a:p>
        </p:txBody>
      </p:sp>
      <p:sp>
        <p:nvSpPr>
          <p:cNvPr id="13315" name="Rectangle 3"/>
          <p:cNvSpPr>
            <a:spLocks noGrp="1" noChangeArrowheads="1"/>
          </p:cNvSpPr>
          <p:nvPr>
            <p:ph type="subTitle" idx="1"/>
          </p:nvPr>
        </p:nvSpPr>
        <p:spPr>
          <a:xfrm>
            <a:off x="914400" y="2971800"/>
            <a:ext cx="7315200" cy="1676400"/>
          </a:xfrm>
        </p:spPr>
        <p:txBody>
          <a:bodyPr/>
          <a:lstStyle/>
          <a:p>
            <a:pPr algn="ctr"/>
            <a:r>
              <a:rPr lang="en-CA" dirty="0"/>
              <a:t>Crimes in the name of </a:t>
            </a:r>
            <a:r>
              <a:rPr lang="en-CA" dirty="0" smtClean="0"/>
              <a:t>honour</a:t>
            </a:r>
          </a:p>
          <a:p>
            <a:pPr algn="ctr"/>
            <a:endParaRPr lang="en-CA" dirty="0"/>
          </a:p>
          <a:p>
            <a:pPr algn="ctr"/>
            <a:r>
              <a:rPr lang="en-CA" sz="1800" dirty="0" smtClean="0">
                <a:hlinkClick r:id="rId2"/>
              </a:rPr>
              <a:t>g.gangoli@bristol.ac.uk</a:t>
            </a:r>
            <a:endParaRPr lang="en-CA" sz="1800" dirty="0" smtClean="0"/>
          </a:p>
          <a:p>
            <a:pPr algn="ctr"/>
            <a:endParaRPr lang="en-US" sz="1800" dirty="0"/>
          </a:p>
          <a:p>
            <a:pPr algn="ctr"/>
            <a:endParaRPr lang="en-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Forced marriage as ‘crimes in the name of honour’</a:t>
            </a:r>
            <a:endParaRPr lang="en-GB" dirty="0"/>
          </a:p>
        </p:txBody>
      </p:sp>
      <p:sp>
        <p:nvSpPr>
          <p:cNvPr id="3" name="Content Placeholder 2"/>
          <p:cNvSpPr>
            <a:spLocks noGrp="1"/>
          </p:cNvSpPr>
          <p:nvPr>
            <p:ph idx="1"/>
          </p:nvPr>
        </p:nvSpPr>
        <p:spPr/>
        <p:txBody>
          <a:bodyPr/>
          <a:lstStyle/>
          <a:p>
            <a:pPr marL="0" indent="0">
              <a:buNone/>
            </a:pPr>
            <a:r>
              <a:rPr lang="en-GB" dirty="0" smtClean="0"/>
              <a:t>Forced marriage understood within the lexicon of ‘shame’ and ‘honour’, and this is certainly a valid argument to some extent, however:</a:t>
            </a:r>
          </a:p>
          <a:p>
            <a:pPr marL="0" indent="0">
              <a:buNone/>
            </a:pPr>
            <a:endParaRPr lang="en-GB" dirty="0" smtClean="0"/>
          </a:p>
          <a:p>
            <a:r>
              <a:rPr lang="en-GB" dirty="0" smtClean="0"/>
              <a:t>Forced marriage takes place in a variety of contexts, across different historical trajectories, and to women and men of different ages.</a:t>
            </a:r>
            <a:endParaRPr lang="en-GB"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10</a:t>
            </a:fld>
            <a:endParaRPr lang="en-US">
              <a:solidFill>
                <a:schemeClr val="tx1"/>
              </a:solidFill>
              <a:latin typeface="Times New Roman" pitchFamily="18" charset="0"/>
            </a:endParaRPr>
          </a:p>
        </p:txBody>
      </p:sp>
    </p:spTree>
    <p:extLst>
      <p:ext uri="{BB962C8B-B14F-4D97-AF65-F5344CB8AC3E}">
        <p14:creationId xmlns:p14="http://schemas.microsoft.com/office/powerpoint/2010/main" val="1904400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Rectangle 2"/>
          <p:cNvSpPr>
            <a:spLocks noGrp="1" noChangeArrowheads="1"/>
          </p:cNvSpPr>
          <p:nvPr>
            <p:ph type="title"/>
          </p:nvPr>
        </p:nvSpPr>
        <p:spPr/>
        <p:txBody>
          <a:bodyPr/>
          <a:lstStyle/>
          <a:p>
            <a:r>
              <a:rPr lang="en-GB" dirty="0" smtClean="0"/>
              <a:t>Forced marriage: which communities</a:t>
            </a:r>
            <a:endParaRPr lang="en-GB" dirty="0"/>
          </a:p>
        </p:txBody>
      </p:sp>
      <p:sp>
        <p:nvSpPr>
          <p:cNvPr id="484355" name="Rectangle 3"/>
          <p:cNvSpPr>
            <a:spLocks noGrp="1" noChangeArrowheads="1"/>
          </p:cNvSpPr>
          <p:nvPr>
            <p:ph type="body" idx="1"/>
          </p:nvPr>
        </p:nvSpPr>
        <p:spPr/>
        <p:txBody>
          <a:bodyPr/>
          <a:lstStyle/>
          <a:p>
            <a:pPr>
              <a:lnSpc>
                <a:spcPct val="90000"/>
              </a:lnSpc>
            </a:pPr>
            <a:r>
              <a:rPr lang="en-GB" altLang="zh-CN" sz="2400" dirty="0">
                <a:ea typeface="宋体" pitchFamily="2" charset="-122"/>
              </a:rPr>
              <a:t>Forced marriage </a:t>
            </a:r>
            <a:r>
              <a:rPr lang="en-GB" altLang="zh-CN" sz="2400" dirty="0" smtClean="0">
                <a:ea typeface="宋体" pitchFamily="2" charset="-122"/>
              </a:rPr>
              <a:t>seen as </a:t>
            </a:r>
            <a:r>
              <a:rPr lang="en-GB" altLang="zh-CN" sz="2400" dirty="0">
                <a:ea typeface="宋体" pitchFamily="2" charset="-122"/>
              </a:rPr>
              <a:t>pathology of some cultures, specifically of South Asian and/or Muslim </a:t>
            </a:r>
            <a:r>
              <a:rPr lang="en-GB" altLang="zh-CN" sz="2400" dirty="0" smtClean="0">
                <a:ea typeface="宋体" pitchFamily="2" charset="-122"/>
              </a:rPr>
              <a:t>communities (FMU website, 2010). However:</a:t>
            </a:r>
            <a:endParaRPr lang="en-GB" sz="2400" dirty="0"/>
          </a:p>
          <a:p>
            <a:pPr>
              <a:lnSpc>
                <a:spcPct val="90000"/>
              </a:lnSpc>
            </a:pPr>
            <a:endParaRPr lang="en-GB" sz="2400" dirty="0" smtClean="0"/>
          </a:p>
          <a:p>
            <a:pPr>
              <a:lnSpc>
                <a:spcPct val="90000"/>
              </a:lnSpc>
            </a:pPr>
            <a:r>
              <a:rPr lang="en-GB" sz="2400" dirty="0" smtClean="0"/>
              <a:t>It happens </a:t>
            </a:r>
            <a:r>
              <a:rPr lang="en-GB" sz="2400" dirty="0"/>
              <a:t>in a range of religious and ethnic communities – Chinese (self defined as atheist), Middle Eastern (Muslim and atheist), Indian (Sikh and Hindu), Bangladeshi and Pakistani (Muslim), African (Christian, Muslim), upper class aristocratic families</a:t>
            </a:r>
          </a:p>
          <a:p>
            <a:pPr>
              <a:lnSpc>
                <a:spcPct val="90000"/>
              </a:lnSpc>
            </a:pPr>
            <a:endParaRPr lang="en-GB" sz="2400" dirty="0"/>
          </a:p>
          <a:p>
            <a:pPr>
              <a:lnSpc>
                <a:spcPct val="90000"/>
              </a:lnSpc>
            </a:pPr>
            <a:endParaRPr lang="en-GB" sz="2400" dirty="0"/>
          </a:p>
        </p:txBody>
      </p:sp>
    </p:spTree>
    <p:extLst>
      <p:ext uri="{BB962C8B-B14F-4D97-AF65-F5344CB8AC3E}">
        <p14:creationId xmlns:p14="http://schemas.microsoft.com/office/powerpoint/2010/main" val="3972546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p:txBody>
          <a:bodyPr/>
          <a:lstStyle/>
          <a:p>
            <a:r>
              <a:rPr lang="en-GB" dirty="0" smtClean="0"/>
              <a:t>Role of culture/religion</a:t>
            </a:r>
            <a:endParaRPr lang="en-GB" dirty="0"/>
          </a:p>
        </p:txBody>
      </p:sp>
      <p:sp>
        <p:nvSpPr>
          <p:cNvPr id="487427" name="Rectangle 3"/>
          <p:cNvSpPr>
            <a:spLocks noGrp="1" noChangeArrowheads="1"/>
          </p:cNvSpPr>
          <p:nvPr>
            <p:ph type="body" idx="1"/>
          </p:nvPr>
        </p:nvSpPr>
        <p:spPr/>
        <p:txBody>
          <a:bodyPr/>
          <a:lstStyle/>
          <a:p>
            <a:pPr>
              <a:lnSpc>
                <a:spcPct val="80000"/>
              </a:lnSpc>
            </a:pPr>
            <a:r>
              <a:rPr lang="en-GB" sz="2400" dirty="0" smtClean="0"/>
              <a:t>Attributed </a:t>
            </a:r>
            <a:r>
              <a:rPr lang="en-GB" sz="2400" dirty="0"/>
              <a:t>to religious identity </a:t>
            </a:r>
            <a:endParaRPr lang="en-GB" sz="2400" dirty="0" smtClean="0"/>
          </a:p>
          <a:p>
            <a:pPr marL="0" indent="0">
              <a:lnSpc>
                <a:spcPct val="80000"/>
              </a:lnSpc>
              <a:buNone/>
            </a:pPr>
            <a:r>
              <a:rPr lang="en-GB" sz="2400" dirty="0"/>
              <a:t>	</a:t>
            </a:r>
            <a:r>
              <a:rPr lang="en-GB" sz="2400" i="1" dirty="0"/>
              <a:t>…it is not really permissible in Islam to speak to the person much before the marriage. Because say for example, well they do it more for chastity, so should anything happen from meeting at first…and they don’t want to get married afterwards, then that’s the problem, that’s a blot on the person’s image, like honour and respect </a:t>
            </a:r>
            <a:r>
              <a:rPr lang="en-GB" dirty="0" smtClean="0"/>
              <a:t>(cited in Hester et al. 2008</a:t>
            </a:r>
            <a:r>
              <a:rPr lang="en-GB" sz="2400" dirty="0" smtClean="0"/>
              <a:t>).</a:t>
            </a:r>
          </a:p>
          <a:p>
            <a:pPr marL="0" indent="0">
              <a:lnSpc>
                <a:spcPct val="80000"/>
              </a:lnSpc>
              <a:buNone/>
            </a:pPr>
            <a:endParaRPr lang="en-GB" dirty="0"/>
          </a:p>
          <a:p>
            <a:pPr>
              <a:lnSpc>
                <a:spcPct val="80000"/>
              </a:lnSpc>
            </a:pPr>
            <a:r>
              <a:rPr lang="en-GB" dirty="0" err="1" smtClean="0"/>
              <a:t>Izzat</a:t>
            </a:r>
            <a:r>
              <a:rPr lang="en-GB" dirty="0" smtClean="0"/>
              <a:t> and </a:t>
            </a:r>
            <a:r>
              <a:rPr lang="en-GB" dirty="0" err="1" smtClean="0"/>
              <a:t>sharam</a:t>
            </a:r>
            <a:r>
              <a:rPr lang="en-GB" dirty="0" smtClean="0"/>
              <a:t>: Control </a:t>
            </a:r>
            <a:r>
              <a:rPr lang="en-GB" dirty="0"/>
              <a:t>over sexuality, socialisation, control over </a:t>
            </a:r>
            <a:r>
              <a:rPr lang="en-GB" dirty="0" smtClean="0"/>
              <a:t>dress; gendered </a:t>
            </a:r>
            <a:r>
              <a:rPr lang="en-GB" dirty="0"/>
              <a:t>control over </a:t>
            </a:r>
            <a:r>
              <a:rPr lang="en-GB" dirty="0" smtClean="0"/>
              <a:t>women (</a:t>
            </a:r>
            <a:r>
              <a:rPr lang="en-GB" dirty="0" err="1" smtClean="0"/>
              <a:t>Gangoli</a:t>
            </a:r>
            <a:r>
              <a:rPr lang="en-GB" dirty="0" smtClean="0"/>
              <a:t> &amp; </a:t>
            </a:r>
            <a:r>
              <a:rPr lang="en-GB" dirty="0" err="1" smtClean="0"/>
              <a:t>Chantler</a:t>
            </a:r>
            <a:r>
              <a:rPr lang="en-GB" dirty="0" smtClean="0"/>
              <a:t>, 2011)</a:t>
            </a:r>
            <a:endParaRPr lang="en-GB" dirty="0"/>
          </a:p>
          <a:p>
            <a:pPr>
              <a:lnSpc>
                <a:spcPct val="80000"/>
              </a:lnSpc>
            </a:pPr>
            <a:endParaRPr lang="en-GB" sz="2400" dirty="0"/>
          </a:p>
          <a:p>
            <a:pPr>
              <a:lnSpc>
                <a:spcPct val="80000"/>
              </a:lnSpc>
              <a:buFontTx/>
              <a:buNone/>
            </a:pPr>
            <a:endParaRPr lang="en-GB" sz="2400" dirty="0"/>
          </a:p>
        </p:txBody>
      </p:sp>
    </p:spTree>
    <p:extLst>
      <p:ext uri="{BB962C8B-B14F-4D97-AF65-F5344CB8AC3E}">
        <p14:creationId xmlns:p14="http://schemas.microsoft.com/office/powerpoint/2010/main" val="3898079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Grp="1" noChangeArrowheads="1"/>
          </p:cNvSpPr>
          <p:nvPr>
            <p:ph type="title"/>
          </p:nvPr>
        </p:nvSpPr>
        <p:spPr/>
        <p:txBody>
          <a:bodyPr/>
          <a:lstStyle/>
          <a:p>
            <a:r>
              <a:rPr lang="en-GB" dirty="0" smtClean="0"/>
              <a:t>Financial/structural issues </a:t>
            </a:r>
            <a:endParaRPr lang="en-GB" dirty="0"/>
          </a:p>
        </p:txBody>
      </p:sp>
      <p:sp>
        <p:nvSpPr>
          <p:cNvPr id="492547" name="Rectangle 3"/>
          <p:cNvSpPr>
            <a:spLocks noGrp="1" noChangeArrowheads="1"/>
          </p:cNvSpPr>
          <p:nvPr>
            <p:ph type="body" idx="1"/>
          </p:nvPr>
        </p:nvSpPr>
        <p:spPr/>
        <p:txBody>
          <a:bodyPr/>
          <a:lstStyle/>
          <a:p>
            <a:pPr>
              <a:lnSpc>
                <a:spcPct val="90000"/>
              </a:lnSpc>
              <a:buFontTx/>
              <a:buNone/>
            </a:pPr>
            <a:r>
              <a:rPr lang="en-GB" altLang="zh-CN" sz="2800" dirty="0">
                <a:ea typeface="宋体" pitchFamily="2" charset="-122"/>
              </a:rPr>
              <a:t>Bride </a:t>
            </a:r>
            <a:r>
              <a:rPr lang="en-GB" altLang="zh-CN" sz="2800" dirty="0" smtClean="0">
                <a:ea typeface="宋体" pitchFamily="2" charset="-122"/>
              </a:rPr>
              <a:t>price </a:t>
            </a:r>
          </a:p>
          <a:p>
            <a:pPr>
              <a:lnSpc>
                <a:spcPct val="90000"/>
              </a:lnSpc>
              <a:buFontTx/>
              <a:buNone/>
            </a:pPr>
            <a:r>
              <a:rPr lang="en-GB" altLang="zh-CN" sz="2800" i="1" dirty="0" smtClean="0">
                <a:ea typeface="宋体" pitchFamily="2" charset="-122"/>
              </a:rPr>
              <a:t>	Because </a:t>
            </a:r>
            <a:r>
              <a:rPr lang="en-GB" altLang="zh-CN" sz="2800" i="1" dirty="0">
                <a:ea typeface="宋体" pitchFamily="2" charset="-122"/>
              </a:rPr>
              <a:t>if a father thinks, believes </a:t>
            </a:r>
            <a:r>
              <a:rPr lang="en-GB" altLang="zh-CN" sz="2800" i="1" dirty="0" smtClean="0">
                <a:ea typeface="宋体" pitchFamily="2" charset="-122"/>
              </a:rPr>
              <a:t>that </a:t>
            </a:r>
            <a:r>
              <a:rPr lang="en-GB" altLang="zh-CN" sz="2800" i="1" dirty="0">
                <a:ea typeface="宋体" pitchFamily="2" charset="-122"/>
              </a:rPr>
              <a:t>he can get so many manner of cattle or </a:t>
            </a:r>
            <a:r>
              <a:rPr lang="en-GB" altLang="zh-CN" sz="2800" i="1" dirty="0" smtClean="0">
                <a:ea typeface="宋体" pitchFamily="2" charset="-122"/>
              </a:rPr>
              <a:t>dowry</a:t>
            </a:r>
            <a:r>
              <a:rPr lang="en-GB" altLang="zh-CN" sz="2800" i="1" dirty="0">
                <a:ea typeface="宋体" pitchFamily="2" charset="-122"/>
              </a:rPr>
              <a:t>, out of this one girl, and he can use </a:t>
            </a:r>
            <a:r>
              <a:rPr lang="en-GB" altLang="zh-CN" sz="2800" i="1" dirty="0" smtClean="0">
                <a:ea typeface="宋体" pitchFamily="2" charset="-122"/>
              </a:rPr>
              <a:t>that </a:t>
            </a:r>
            <a:r>
              <a:rPr lang="en-GB" altLang="zh-CN" sz="2800" i="1" dirty="0">
                <a:ea typeface="宋体" pitchFamily="2" charset="-122"/>
              </a:rPr>
              <a:t>for three of his sons, to marry, to get </a:t>
            </a:r>
            <a:r>
              <a:rPr lang="en-GB" altLang="zh-CN" sz="2800" i="1" dirty="0" smtClean="0">
                <a:ea typeface="宋体" pitchFamily="2" charset="-122"/>
              </a:rPr>
              <a:t> them </a:t>
            </a:r>
            <a:r>
              <a:rPr lang="en-GB" altLang="zh-CN" sz="2800" i="1" dirty="0">
                <a:ea typeface="宋体" pitchFamily="2" charset="-122"/>
              </a:rPr>
              <a:t>wives, then he’s going to get that girl </a:t>
            </a:r>
            <a:r>
              <a:rPr lang="en-GB" altLang="zh-CN" sz="2800" i="1" dirty="0" smtClean="0">
                <a:ea typeface="宋体" pitchFamily="2" charset="-122"/>
              </a:rPr>
              <a:t>out </a:t>
            </a:r>
            <a:r>
              <a:rPr lang="en-GB" altLang="zh-CN" sz="2800" i="1" dirty="0">
                <a:ea typeface="宋体" pitchFamily="2" charset="-122"/>
              </a:rPr>
              <a:t>of school at </a:t>
            </a:r>
            <a:r>
              <a:rPr lang="en-GB" altLang="zh-CN" sz="2800" i="1" dirty="0" smtClean="0">
                <a:ea typeface="宋体" pitchFamily="2" charset="-122"/>
              </a:rPr>
              <a:t>thirteen </a:t>
            </a:r>
            <a:r>
              <a:rPr lang="en-GB" altLang="zh-CN" sz="2800" dirty="0" smtClean="0">
                <a:ea typeface="宋体" pitchFamily="2" charset="-122"/>
              </a:rPr>
              <a:t>(Ugandan </a:t>
            </a:r>
            <a:r>
              <a:rPr lang="en-GB" altLang="zh-CN" sz="2800" dirty="0">
                <a:ea typeface="宋体" pitchFamily="2" charset="-122"/>
              </a:rPr>
              <a:t>FG).</a:t>
            </a:r>
          </a:p>
          <a:p>
            <a:pPr>
              <a:lnSpc>
                <a:spcPct val="90000"/>
              </a:lnSpc>
            </a:pPr>
            <a:endParaRPr lang="en-GB" sz="2400" dirty="0"/>
          </a:p>
        </p:txBody>
      </p:sp>
    </p:spTree>
    <p:extLst>
      <p:ext uri="{BB962C8B-B14F-4D97-AF65-F5344CB8AC3E}">
        <p14:creationId xmlns:p14="http://schemas.microsoft.com/office/powerpoint/2010/main" val="31932496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125538"/>
            <a:ext cx="8229600" cy="1143000"/>
          </a:xfrm>
        </p:spPr>
        <p:txBody>
          <a:bodyPr/>
          <a:lstStyle/>
          <a:p>
            <a:pPr eaLnBrk="1" hangingPunct="1"/>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z="2400" smtClean="0"/>
              <a:t/>
            </a:r>
            <a:br>
              <a:rPr lang="en-GB" sz="2400" smtClean="0"/>
            </a:br>
            <a:r>
              <a:rPr lang="en-GB" smtClean="0"/>
              <a:t>Outcomes of Forced Marriage:</a:t>
            </a:r>
            <a:r>
              <a:rPr lang="en-GB" sz="2400" smtClean="0"/>
              <a:t/>
            </a:r>
            <a:br>
              <a:rPr lang="en-GB" sz="2400" smtClean="0"/>
            </a:br>
            <a:r>
              <a:rPr lang="en-GB" sz="2400" smtClean="0"/>
              <a:t/>
            </a:r>
            <a:br>
              <a:rPr lang="en-GB" sz="2400" smtClean="0"/>
            </a:br>
            <a:r>
              <a:rPr lang="en-GB" sz="2400" smtClean="0"/>
              <a:t>Domestic violence and abuse</a:t>
            </a:r>
            <a:br>
              <a:rPr lang="en-GB" sz="2400" smtClean="0"/>
            </a:br>
            <a:r>
              <a:rPr lang="en-GB" sz="2400" smtClean="0"/>
              <a:t/>
            </a:r>
            <a:br>
              <a:rPr lang="en-GB" sz="2400" smtClean="0"/>
            </a:br>
            <a:r>
              <a:rPr lang="en-GB" sz="2400" smtClean="0"/>
              <a:t>Sexual abuse</a:t>
            </a:r>
            <a:br>
              <a:rPr lang="en-GB" sz="2400" smtClean="0"/>
            </a:br>
            <a:r>
              <a:rPr lang="en-GB" sz="2400" smtClean="0"/>
              <a:t/>
            </a:r>
            <a:br>
              <a:rPr lang="en-GB" sz="2400" smtClean="0"/>
            </a:br>
            <a:r>
              <a:rPr lang="en-GB" sz="2400" smtClean="0"/>
              <a:t>Child abuse</a:t>
            </a:r>
            <a:br>
              <a:rPr lang="en-GB" sz="2400" smtClean="0"/>
            </a:br>
            <a:r>
              <a:rPr lang="en-GB" sz="2400" smtClean="0"/>
              <a:t/>
            </a:r>
            <a:br>
              <a:rPr lang="en-GB" sz="2400" smtClean="0"/>
            </a:br>
            <a:r>
              <a:rPr lang="en-GB" sz="2400" smtClean="0"/>
              <a:t>Female Genital Mutilation</a:t>
            </a:r>
            <a:br>
              <a:rPr lang="en-GB" sz="2400" smtClean="0"/>
            </a:br>
            <a:r>
              <a:rPr lang="en-GB" sz="2400" smtClean="0"/>
              <a:t/>
            </a:r>
            <a:br>
              <a:rPr lang="en-GB" sz="2400" smtClean="0"/>
            </a:br>
            <a:r>
              <a:rPr lang="en-GB" sz="2400" smtClean="0"/>
              <a:t>Human trafficking</a:t>
            </a:r>
            <a:br>
              <a:rPr lang="en-GB" sz="2400" smtClean="0"/>
            </a:br>
            <a:r>
              <a:rPr lang="en-GB" sz="2400" smtClean="0"/>
              <a:t/>
            </a:r>
            <a:br>
              <a:rPr lang="en-GB" sz="2400" smtClean="0"/>
            </a:br>
            <a:r>
              <a:rPr lang="en-GB" sz="2400" smtClean="0"/>
              <a:t>12 ‘honour’ killings a year</a:t>
            </a:r>
            <a:br>
              <a:rPr lang="en-GB" sz="2400" smtClean="0"/>
            </a:br>
            <a:endParaRPr lang="en-US" sz="2400" smtClean="0"/>
          </a:p>
        </p:txBody>
      </p:sp>
      <p:pic>
        <p:nvPicPr>
          <p:cNvPr id="12291" name="Picture 5" descr="164061-housing-project-launched-fo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7900" y="2565400"/>
            <a:ext cx="3873500"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591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404813"/>
            <a:ext cx="8229600" cy="1143000"/>
          </a:xfrm>
        </p:spPr>
        <p:txBody>
          <a:bodyPr/>
          <a:lstStyle/>
          <a:p>
            <a:pPr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a:t> </a:t>
            </a:r>
            <a:r>
              <a:rPr lang="en-GB" sz="2400" dirty="0" smtClean="0"/>
              <a:t>  </a:t>
            </a:r>
            <a:r>
              <a:rPr lang="en-GB" dirty="0" smtClean="0"/>
              <a:t>Outcomes of Forced Marriage in Young People:</a:t>
            </a: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US" sz="2400" dirty="0" smtClean="0"/>
          </a:p>
        </p:txBody>
      </p:sp>
      <p:graphicFrame>
        <p:nvGraphicFramePr>
          <p:cNvPr id="4" name="Table 3"/>
          <p:cNvGraphicFramePr>
            <a:graphicFrameLocks noGrp="1"/>
          </p:cNvGraphicFramePr>
          <p:nvPr/>
        </p:nvGraphicFramePr>
        <p:xfrm>
          <a:off x="395288" y="2133600"/>
          <a:ext cx="8424862" cy="3784680"/>
        </p:xfrm>
        <a:graphic>
          <a:graphicData uri="http://schemas.openxmlformats.org/drawingml/2006/table">
            <a:tbl>
              <a:tblPr firstRow="1" bandRow="1">
                <a:tableStyleId>{5940675A-B579-460E-94D1-54222C63F5DA}</a:tableStyleId>
              </a:tblPr>
              <a:tblGrid>
                <a:gridCol w="8424862"/>
              </a:tblGrid>
              <a:tr h="396218">
                <a:tc>
                  <a:txBody>
                    <a:bodyPr/>
                    <a:lstStyle/>
                    <a:p>
                      <a:r>
                        <a:rPr lang="en-GB" sz="2000" b="1" dirty="0" smtClean="0"/>
                        <a:t>When a young person is forced</a:t>
                      </a:r>
                      <a:r>
                        <a:rPr lang="en-GB" sz="2000" b="1" baseline="0" dirty="0" smtClean="0"/>
                        <a:t> into a marriage</a:t>
                      </a:r>
                      <a:r>
                        <a:rPr lang="en-GB" sz="2000" b="1" dirty="0" smtClean="0"/>
                        <a:t>:</a:t>
                      </a:r>
                      <a:endParaRPr lang="en-GB" sz="2000" b="1" dirty="0"/>
                    </a:p>
                  </a:txBody>
                  <a:tcPr marL="91439" marR="91439" marT="45718" marB="45718"/>
                </a:tc>
              </a:tr>
              <a:tr h="1694211">
                <a:tc>
                  <a:txBody>
                    <a:bodyPr/>
                    <a:lstStyle/>
                    <a:p>
                      <a:pPr>
                        <a:buFont typeface="Arial" pitchFamily="34" charset="0"/>
                        <a:buChar char="•"/>
                      </a:pPr>
                      <a:r>
                        <a:rPr lang="en-GB" sz="2000" kern="1200" baseline="0" dirty="0" smtClean="0">
                          <a:solidFill>
                            <a:schemeClr val="tx1"/>
                          </a:solidFill>
                          <a:latin typeface="+mn-lt"/>
                          <a:ea typeface="+mn-ea"/>
                          <a:cs typeface="+mn-cs"/>
                        </a:rPr>
                        <a:t> Emotional and Psychological abuse</a:t>
                      </a:r>
                    </a:p>
                    <a:p>
                      <a:pPr>
                        <a:buFont typeface="Arial" pitchFamily="34" charset="0"/>
                        <a:buChar char="•"/>
                      </a:pPr>
                      <a:r>
                        <a:rPr lang="en-GB" sz="2000" kern="1200" baseline="0" dirty="0" smtClean="0">
                          <a:solidFill>
                            <a:schemeClr val="tx1"/>
                          </a:solidFill>
                          <a:latin typeface="+mn-lt"/>
                          <a:ea typeface="+mn-ea"/>
                          <a:cs typeface="+mn-cs"/>
                        </a:rPr>
                        <a:t> Self harm</a:t>
                      </a:r>
                    </a:p>
                    <a:p>
                      <a:pPr>
                        <a:buFont typeface="Arial" pitchFamily="34" charset="0"/>
                        <a:buChar char="•"/>
                      </a:pPr>
                      <a:r>
                        <a:rPr lang="en-GB" sz="2000" kern="1200" baseline="0" dirty="0" smtClean="0">
                          <a:solidFill>
                            <a:schemeClr val="tx1"/>
                          </a:solidFill>
                          <a:latin typeface="+mn-lt"/>
                          <a:ea typeface="+mn-ea"/>
                          <a:cs typeface="+mn-cs"/>
                        </a:rPr>
                        <a:t> Depression</a:t>
                      </a:r>
                    </a:p>
                    <a:p>
                      <a:pPr>
                        <a:buFont typeface="Arial" pitchFamily="34" charset="0"/>
                        <a:buChar char="•"/>
                      </a:pPr>
                      <a:r>
                        <a:rPr lang="en-GB" sz="2000" kern="1200" baseline="0" dirty="0" smtClean="0">
                          <a:solidFill>
                            <a:schemeClr val="tx1"/>
                          </a:solidFill>
                          <a:latin typeface="+mn-lt"/>
                          <a:ea typeface="+mn-ea"/>
                          <a:cs typeface="+mn-cs"/>
                        </a:rPr>
                        <a:t> Become withdrawn</a:t>
                      </a:r>
                    </a:p>
                    <a:p>
                      <a:pPr>
                        <a:buFont typeface="Arial" pitchFamily="34" charset="0"/>
                        <a:buChar char="•"/>
                      </a:pPr>
                      <a:r>
                        <a:rPr lang="en-GB" sz="2000" kern="1200" baseline="0" dirty="0" smtClean="0">
                          <a:solidFill>
                            <a:schemeClr val="tx1"/>
                          </a:solidFill>
                          <a:latin typeface="+mn-lt"/>
                          <a:ea typeface="+mn-ea"/>
                          <a:cs typeface="+mn-cs"/>
                        </a:rPr>
                        <a:t> Use harmful coping mechanisms (Drugs, alcohol etc)</a:t>
                      </a:r>
                      <a:endParaRPr lang="en-GB" sz="2000" dirty="0"/>
                    </a:p>
                  </a:txBody>
                  <a:tcPr marL="91439" marR="91439" marT="45718" marB="45718"/>
                </a:tc>
              </a:tr>
              <a:tr h="475037">
                <a:tc>
                  <a:txBody>
                    <a:bodyPr/>
                    <a:lstStyle/>
                    <a:p>
                      <a:pPr>
                        <a:buFont typeface="Arial" pitchFamily="34" charset="0"/>
                        <a:buNone/>
                      </a:pPr>
                      <a:r>
                        <a:rPr lang="en-GB" sz="2000" b="1" kern="1200" dirty="0" smtClean="0">
                          <a:solidFill>
                            <a:schemeClr val="tx1"/>
                          </a:solidFill>
                          <a:latin typeface="+mn-lt"/>
                          <a:ea typeface="+mn-ea"/>
                          <a:cs typeface="+mn-cs"/>
                        </a:rPr>
                        <a:t>When a young person’s parents have been forced into a marriage</a:t>
                      </a:r>
                      <a:r>
                        <a:rPr lang="en-GB" sz="1800" b="1" kern="1200" dirty="0" smtClean="0">
                          <a:solidFill>
                            <a:schemeClr val="tx1"/>
                          </a:solidFill>
                          <a:latin typeface="+mn-lt"/>
                          <a:ea typeface="+mn-ea"/>
                          <a:cs typeface="+mn-cs"/>
                        </a:rPr>
                        <a:t>: </a:t>
                      </a:r>
                      <a:endParaRPr lang="en-GB" sz="2000" b="1" dirty="0"/>
                    </a:p>
                  </a:txBody>
                  <a:tcPr marL="91439" marR="91439" marT="45718" marB="45718"/>
                </a:tc>
              </a:tr>
              <a:tr h="1219134">
                <a:tc>
                  <a:txBody>
                    <a:bodyPr/>
                    <a:lstStyle/>
                    <a:p>
                      <a:pPr lvl="0">
                        <a:buFont typeface="Arial" pitchFamily="34" charset="0"/>
                        <a:buChar char="•"/>
                      </a:pPr>
                      <a:r>
                        <a:rPr lang="en-GB" sz="1800" kern="1200" dirty="0" smtClean="0">
                          <a:solidFill>
                            <a:schemeClr val="tx1"/>
                          </a:solidFill>
                          <a:latin typeface="+mn-lt"/>
                          <a:ea typeface="+mn-ea"/>
                          <a:cs typeface="+mn-cs"/>
                        </a:rPr>
                        <a:t> Exposed to domestic violence and abuse </a:t>
                      </a:r>
                    </a:p>
                    <a:p>
                      <a:pPr lvl="0">
                        <a:buFont typeface="Arial" pitchFamily="34" charset="0"/>
                        <a:buChar char="•"/>
                      </a:pPr>
                      <a:r>
                        <a:rPr lang="en-GB" sz="1800" kern="1200" dirty="0" smtClean="0">
                          <a:solidFill>
                            <a:schemeClr val="tx1"/>
                          </a:solidFill>
                          <a:latin typeface="+mn-lt"/>
                          <a:ea typeface="+mn-ea"/>
                          <a:cs typeface="+mn-cs"/>
                        </a:rPr>
                        <a:t>Victims of child abuse</a:t>
                      </a:r>
                    </a:p>
                    <a:p>
                      <a:pPr lvl="0">
                        <a:buFont typeface="Arial" pitchFamily="34" charset="0"/>
                        <a:buChar char="•"/>
                      </a:pPr>
                      <a:r>
                        <a:rPr lang="en-GB" sz="1800" kern="1200" dirty="0" smtClean="0">
                          <a:solidFill>
                            <a:schemeClr val="tx1"/>
                          </a:solidFill>
                          <a:latin typeface="+mn-lt"/>
                          <a:ea typeface="+mn-ea"/>
                          <a:cs typeface="+mn-cs"/>
                        </a:rPr>
                        <a:t> May become victims</a:t>
                      </a:r>
                      <a:r>
                        <a:rPr lang="en-GB" sz="1800" kern="1200" baseline="0" dirty="0" smtClean="0">
                          <a:solidFill>
                            <a:schemeClr val="tx1"/>
                          </a:solidFill>
                          <a:latin typeface="+mn-lt"/>
                          <a:ea typeface="+mn-ea"/>
                          <a:cs typeface="+mn-cs"/>
                        </a:rPr>
                        <a:t> of forced </a:t>
                      </a:r>
                      <a:r>
                        <a:rPr lang="en-GB" sz="1800" kern="1200" baseline="0" smtClean="0">
                          <a:solidFill>
                            <a:schemeClr val="tx1"/>
                          </a:solidFill>
                          <a:latin typeface="+mn-lt"/>
                          <a:ea typeface="+mn-ea"/>
                          <a:cs typeface="+mn-cs"/>
                        </a:rPr>
                        <a:t>marriage themselves </a:t>
                      </a:r>
                      <a:endParaRPr lang="en-GB" sz="1800" kern="1200" dirty="0" smtClean="0">
                        <a:solidFill>
                          <a:schemeClr val="tx1"/>
                        </a:solidFill>
                        <a:latin typeface="+mn-lt"/>
                        <a:ea typeface="+mn-ea"/>
                        <a:cs typeface="+mn-cs"/>
                      </a:endParaRPr>
                    </a:p>
                    <a:p>
                      <a:pPr>
                        <a:buFont typeface="Arial" pitchFamily="34" charset="0"/>
                        <a:buNone/>
                      </a:pPr>
                      <a:endParaRPr lang="en-GB" sz="2000" dirty="0"/>
                    </a:p>
                  </a:txBody>
                  <a:tcPr marL="91439" marR="91439" marT="45718" marB="45718"/>
                </a:tc>
              </a:tr>
            </a:tbl>
          </a:graphicData>
        </a:graphic>
      </p:graphicFrame>
    </p:spTree>
    <p:extLst>
      <p:ext uri="{BB962C8B-B14F-4D97-AF65-F5344CB8AC3E}">
        <p14:creationId xmlns:p14="http://schemas.microsoft.com/office/powerpoint/2010/main" val="23935100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 </a:t>
            </a:r>
            <a:endParaRPr lang="en-GB" dirty="0"/>
          </a:p>
        </p:txBody>
      </p:sp>
      <p:sp>
        <p:nvSpPr>
          <p:cNvPr id="3" name="Content Placeholder 2"/>
          <p:cNvSpPr>
            <a:spLocks noGrp="1"/>
          </p:cNvSpPr>
          <p:nvPr>
            <p:ph idx="1"/>
          </p:nvPr>
        </p:nvSpPr>
        <p:spPr/>
        <p:txBody>
          <a:bodyPr/>
          <a:lstStyle/>
          <a:p>
            <a:r>
              <a:rPr lang="en-GB" dirty="0" smtClean="0"/>
              <a:t>Forced marriage includes issues of ‘honour’ but also of structure.</a:t>
            </a:r>
          </a:p>
          <a:p>
            <a:r>
              <a:rPr lang="en-GB" dirty="0" smtClean="0"/>
              <a:t>The category of ‘honour’ may tend to </a:t>
            </a:r>
            <a:r>
              <a:rPr lang="en-GB" dirty="0" err="1" smtClean="0"/>
              <a:t>exoticise</a:t>
            </a:r>
            <a:r>
              <a:rPr lang="en-GB" dirty="0" smtClean="0"/>
              <a:t> the issue of GBV, but on the other hand, may also provide context.</a:t>
            </a:r>
            <a:endParaRPr lang="en-GB" dirty="0"/>
          </a:p>
          <a:p>
            <a:r>
              <a:rPr lang="en-GB" dirty="0" smtClean="0"/>
              <a:t>Are crimes in the name of honour another name for GBV in BME communities?</a:t>
            </a:r>
          </a:p>
          <a:p>
            <a:r>
              <a:rPr lang="en-GB" dirty="0" smtClean="0"/>
              <a:t>As with forced marriage it may be important to look at structural issues in other forms of crimes in the name of honour.</a:t>
            </a:r>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16</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3158813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endParaRPr lang="en-GB" dirty="0" smtClean="0"/>
          </a:p>
          <a:p>
            <a:pPr marL="0" indent="0">
              <a:buNone/>
            </a:pPr>
            <a:r>
              <a:rPr lang="en-GB" dirty="0" smtClean="0"/>
              <a:t>Is the category of HBV or crimes in the name of honour useful?</a:t>
            </a:r>
            <a:endParaRPr lang="en-GB"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17</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3971743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Terminology used</a:t>
            </a:r>
            <a:endParaRPr lang="en-GB" dirty="0"/>
          </a:p>
        </p:txBody>
      </p:sp>
      <p:sp>
        <p:nvSpPr>
          <p:cNvPr id="3" name="Content Placeholder 2"/>
          <p:cNvSpPr>
            <a:spLocks noGrp="1"/>
          </p:cNvSpPr>
          <p:nvPr>
            <p:ph idx="1"/>
          </p:nvPr>
        </p:nvSpPr>
        <p:spPr/>
        <p:txBody>
          <a:bodyPr/>
          <a:lstStyle/>
          <a:p>
            <a:pPr marL="0" indent="0">
              <a:buNone/>
            </a:pPr>
            <a:r>
              <a:rPr lang="en-GB" dirty="0"/>
              <a:t>"'Honour based </a:t>
            </a:r>
            <a:r>
              <a:rPr lang="en-GB" dirty="0" smtClean="0"/>
              <a:t>violence' is a </a:t>
            </a:r>
            <a:r>
              <a:rPr lang="en-GB" dirty="0"/>
              <a:t>crime or incident which has or may have been committed to protect or defend the honour of the family and/or community</a:t>
            </a:r>
            <a:r>
              <a:rPr lang="en-GB" dirty="0" smtClean="0"/>
              <a:t>.“ </a:t>
            </a:r>
          </a:p>
          <a:p>
            <a:pPr marL="0" indent="0">
              <a:buNone/>
            </a:pPr>
            <a:r>
              <a:rPr lang="en-GB" dirty="0" smtClean="0"/>
              <a:t>“…an </a:t>
            </a:r>
            <a:r>
              <a:rPr lang="en-GB" dirty="0"/>
              <a:t>umbrella term to encompass various offences covered by existing legislation. Honour based violence (HBV) can be described as a collection of practices, which are used to control behaviour within families or other social groups to protect perceived cultural and religious beliefs and/or honour</a:t>
            </a:r>
            <a:r>
              <a:rPr lang="en-GB" dirty="0" smtClean="0"/>
              <a:t>.”</a:t>
            </a:r>
          </a:p>
          <a:p>
            <a:pPr marL="0" indent="0">
              <a:buNone/>
            </a:pPr>
            <a:r>
              <a:rPr lang="en-GB" dirty="0" smtClean="0"/>
              <a:t>(CPS, 2014) </a:t>
            </a:r>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2</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181372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Terminology used</a:t>
            </a:r>
            <a:endParaRPr lang="en-GB" dirty="0"/>
          </a:p>
        </p:txBody>
      </p:sp>
      <p:sp>
        <p:nvSpPr>
          <p:cNvPr id="3" name="Content Placeholder 2"/>
          <p:cNvSpPr>
            <a:spLocks noGrp="1"/>
          </p:cNvSpPr>
          <p:nvPr>
            <p:ph idx="1"/>
          </p:nvPr>
        </p:nvSpPr>
        <p:spPr/>
        <p:txBody>
          <a:bodyPr/>
          <a:lstStyle/>
          <a:p>
            <a:pPr marL="0" indent="0">
              <a:buNone/>
            </a:pPr>
            <a:r>
              <a:rPr lang="en-GB" dirty="0"/>
              <a:t>"'Honour based </a:t>
            </a:r>
            <a:r>
              <a:rPr lang="en-GB" dirty="0" smtClean="0"/>
              <a:t>violence' used academically and in policy, but problematic as </a:t>
            </a:r>
          </a:p>
          <a:p>
            <a:pPr>
              <a:buFontTx/>
              <a:buChar char="-"/>
            </a:pPr>
            <a:r>
              <a:rPr lang="en-GB" dirty="0" smtClean="0"/>
              <a:t>Seems to accept the rationale of honour used by perpetrators to commit the violent act(s)</a:t>
            </a:r>
          </a:p>
          <a:p>
            <a:pPr>
              <a:buFontTx/>
              <a:buChar char="-"/>
            </a:pPr>
            <a:r>
              <a:rPr lang="en-GB" dirty="0" smtClean="0"/>
              <a:t>Associated with particular ethnic communities and practices.</a:t>
            </a:r>
          </a:p>
          <a:p>
            <a:pPr marL="0" indent="0">
              <a:buNone/>
            </a:pPr>
            <a:r>
              <a:rPr lang="en-GB" dirty="0" smtClean="0"/>
              <a:t>I prefer to use the term ‘crimes (committed) in the name of honour’ as makes a clear distinction between the (violent) act(s) and the rationale.</a:t>
            </a:r>
            <a:endParaRPr lang="en-GB"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3</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2617666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http://images.icnetwork.co.uk/upl/birmmail/jun2010/5/6/banaz-mahmod-and-sahjda-bibi-image-1-73970959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3213" y="260350"/>
            <a:ext cx="5976937"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Rectangle 4">
            <a:hlinkClick r:id="rId4"/>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a:p>
        </p:txBody>
      </p:sp>
      <p:pic>
        <p:nvPicPr>
          <p:cNvPr id="16388" name="Picture 7" descr="http://www.theasiantoday.com/Image/ArticleImages/ShafileaAhmed_180x232(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5288" y="260350"/>
            <a:ext cx="2376487"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8">
            <a:hlinkClick r:id="rId6"/>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a:p>
        </p:txBody>
      </p:sp>
      <p:pic>
        <p:nvPicPr>
          <p:cNvPr id="16390" name="Picture 11" descr="http://www.worldsikhnews.com/26%20Sep%202007/Image/Surjit%20Kaur%20ji.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555875" y="3213100"/>
            <a:ext cx="3581400" cy="340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Rectangle 12">
            <a:hlinkClick r:id="rId8"/>
          </p:cNvPr>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GB"/>
          </a:p>
        </p:txBody>
      </p:sp>
    </p:spTree>
    <p:extLst>
      <p:ext uri="{BB962C8B-B14F-4D97-AF65-F5344CB8AC3E}">
        <p14:creationId xmlns:p14="http://schemas.microsoft.com/office/powerpoint/2010/main" val="1789654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Crimes in the name of honour</a:t>
            </a:r>
            <a:endParaRPr lang="en-GB" dirty="0"/>
          </a:p>
        </p:txBody>
      </p:sp>
      <p:sp>
        <p:nvSpPr>
          <p:cNvPr id="3" name="Content Placeholder 2"/>
          <p:cNvSpPr>
            <a:spLocks noGrp="1"/>
          </p:cNvSpPr>
          <p:nvPr>
            <p:ph idx="1"/>
          </p:nvPr>
        </p:nvSpPr>
        <p:spPr/>
        <p:txBody>
          <a:bodyPr/>
          <a:lstStyle/>
          <a:p>
            <a:r>
              <a:rPr lang="en-GB" dirty="0"/>
              <a:t>G</a:t>
            </a:r>
            <a:r>
              <a:rPr lang="en-GB" dirty="0" smtClean="0"/>
              <a:t>ender </a:t>
            </a:r>
            <a:r>
              <a:rPr lang="en-GB" dirty="0"/>
              <a:t>relations that </a:t>
            </a:r>
            <a:r>
              <a:rPr lang="en-GB" dirty="0" err="1"/>
              <a:t>problematise</a:t>
            </a:r>
            <a:r>
              <a:rPr lang="en-GB" dirty="0"/>
              <a:t> and control women’s behaviour and </a:t>
            </a:r>
            <a:r>
              <a:rPr lang="en-GB" dirty="0" smtClean="0"/>
              <a:t>sexuality</a:t>
            </a:r>
          </a:p>
          <a:p>
            <a:r>
              <a:rPr lang="en-GB" dirty="0"/>
              <a:t>W</a:t>
            </a:r>
            <a:r>
              <a:rPr lang="en-GB" dirty="0" smtClean="0"/>
              <a:t>omen </a:t>
            </a:r>
            <a:r>
              <a:rPr lang="en-GB" dirty="0"/>
              <a:t>policing other women’s </a:t>
            </a:r>
            <a:r>
              <a:rPr lang="en-GB" dirty="0" smtClean="0"/>
              <a:t>behaviour</a:t>
            </a:r>
          </a:p>
          <a:p>
            <a:r>
              <a:rPr lang="en-GB" dirty="0"/>
              <a:t>C</a:t>
            </a:r>
            <a:r>
              <a:rPr lang="en-GB" dirty="0" smtClean="0"/>
              <a:t>ollective </a:t>
            </a:r>
            <a:r>
              <a:rPr lang="en-GB" dirty="0"/>
              <a:t>decisions regarding </a:t>
            </a:r>
            <a:r>
              <a:rPr lang="en-GB" dirty="0" smtClean="0"/>
              <a:t>punishments</a:t>
            </a:r>
          </a:p>
          <a:p>
            <a:r>
              <a:rPr lang="en-GB" dirty="0"/>
              <a:t>W</a:t>
            </a:r>
            <a:r>
              <a:rPr lang="en-GB" dirty="0" smtClean="0"/>
              <a:t>omen’s </a:t>
            </a:r>
            <a:r>
              <a:rPr lang="en-GB" dirty="0"/>
              <a:t>participation in </a:t>
            </a:r>
            <a:r>
              <a:rPr lang="en-GB" dirty="0" smtClean="0"/>
              <a:t>killings </a:t>
            </a:r>
          </a:p>
          <a:p>
            <a:r>
              <a:rPr lang="en-GB" dirty="0"/>
              <a:t>A</a:t>
            </a:r>
            <a:r>
              <a:rPr lang="en-GB" dirty="0" smtClean="0"/>
              <a:t>bility </a:t>
            </a:r>
            <a:r>
              <a:rPr lang="en-GB" dirty="0"/>
              <a:t>to reclaim honour through killings or enforced </a:t>
            </a:r>
            <a:r>
              <a:rPr lang="en-GB" dirty="0" smtClean="0"/>
              <a:t>compliance </a:t>
            </a:r>
          </a:p>
          <a:p>
            <a:r>
              <a:rPr lang="en-GB" dirty="0" smtClean="0"/>
              <a:t>State </a:t>
            </a:r>
            <a:r>
              <a:rPr lang="en-GB" dirty="0"/>
              <a:t>sanction of such killings through recognition of honour as motivation and mitigation (</a:t>
            </a:r>
            <a:r>
              <a:rPr lang="en-GB" dirty="0" err="1"/>
              <a:t>Sen</a:t>
            </a:r>
            <a:r>
              <a:rPr lang="en-GB" dirty="0"/>
              <a:t>, 2006). </a:t>
            </a:r>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5</a:t>
            </a:fld>
            <a:endParaRPr lang="en-US">
              <a:solidFill>
                <a:schemeClr val="tx1"/>
              </a:solidFill>
              <a:latin typeface="Times New Roman" pitchFamily="18" charset="0"/>
            </a:endParaRPr>
          </a:p>
        </p:txBody>
      </p:sp>
    </p:spTree>
    <p:extLst>
      <p:ext uri="{BB962C8B-B14F-4D97-AF65-F5344CB8AC3E}">
        <p14:creationId xmlns:p14="http://schemas.microsoft.com/office/powerpoint/2010/main" val="46376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accepted forms of crimes in the name of honour…</a:t>
            </a:r>
            <a:endParaRPr lang="en-GB" dirty="0"/>
          </a:p>
        </p:txBody>
      </p:sp>
      <p:sp>
        <p:nvSpPr>
          <p:cNvPr id="3" name="Content Placeholder 2"/>
          <p:cNvSpPr>
            <a:spLocks noGrp="1"/>
          </p:cNvSpPr>
          <p:nvPr>
            <p:ph idx="1"/>
          </p:nvPr>
        </p:nvSpPr>
        <p:spPr/>
        <p:txBody>
          <a:bodyPr/>
          <a:lstStyle/>
          <a:p>
            <a:r>
              <a:rPr lang="en-GB" dirty="0" smtClean="0"/>
              <a:t>Forced marriage</a:t>
            </a:r>
          </a:p>
          <a:p>
            <a:r>
              <a:rPr lang="en-GB" dirty="0" smtClean="0"/>
              <a:t>Murder of young people escaping forced marriage</a:t>
            </a:r>
          </a:p>
          <a:p>
            <a:r>
              <a:rPr lang="en-GB" dirty="0" smtClean="0"/>
              <a:t>Homophobic attacks where such attacks are articulated in the name of honour</a:t>
            </a:r>
          </a:p>
          <a:p>
            <a:r>
              <a:rPr lang="en-GB" dirty="0" smtClean="0"/>
              <a:t>Female genital mutilation</a:t>
            </a:r>
          </a:p>
          <a:p>
            <a:endParaRPr lang="en-GB"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6</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2582591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lnSpc>
                <a:spcPts val="3600"/>
              </a:lnSpc>
              <a:spcBef>
                <a:spcPts val="500"/>
              </a:spcBef>
              <a:spcAft>
                <a:spcPct val="0"/>
              </a:spcAft>
              <a:buClr>
                <a:srgbClr val="990033"/>
              </a:buClr>
              <a:defRPr sz="2400">
                <a:solidFill>
                  <a:schemeClr val="tx1"/>
                </a:solidFill>
                <a:latin typeface="Arial" charset="0"/>
              </a:defRPr>
            </a:lvl6pPr>
            <a:lvl7pPr marL="2971800" indent="-228600" eaLnBrk="0" fontAlgn="base" hangingPunct="0">
              <a:lnSpc>
                <a:spcPts val="3600"/>
              </a:lnSpc>
              <a:spcBef>
                <a:spcPts val="500"/>
              </a:spcBef>
              <a:spcAft>
                <a:spcPct val="0"/>
              </a:spcAft>
              <a:buClr>
                <a:srgbClr val="990033"/>
              </a:buClr>
              <a:defRPr sz="2400">
                <a:solidFill>
                  <a:schemeClr val="tx1"/>
                </a:solidFill>
                <a:latin typeface="Arial" charset="0"/>
              </a:defRPr>
            </a:lvl7pPr>
            <a:lvl8pPr marL="3429000" indent="-228600" eaLnBrk="0" fontAlgn="base" hangingPunct="0">
              <a:lnSpc>
                <a:spcPts val="3600"/>
              </a:lnSpc>
              <a:spcBef>
                <a:spcPts val="500"/>
              </a:spcBef>
              <a:spcAft>
                <a:spcPct val="0"/>
              </a:spcAft>
              <a:buClr>
                <a:srgbClr val="990033"/>
              </a:buClr>
              <a:defRPr sz="2400">
                <a:solidFill>
                  <a:schemeClr val="tx1"/>
                </a:solidFill>
                <a:latin typeface="Arial" charset="0"/>
              </a:defRPr>
            </a:lvl8pPr>
            <a:lvl9pPr marL="3886200" indent="-228600" eaLnBrk="0" fontAlgn="base" hangingPunct="0">
              <a:lnSpc>
                <a:spcPts val="3600"/>
              </a:lnSpc>
              <a:spcBef>
                <a:spcPts val="500"/>
              </a:spcBef>
              <a:spcAft>
                <a:spcPct val="0"/>
              </a:spcAft>
              <a:buClr>
                <a:srgbClr val="990033"/>
              </a:buClr>
              <a:defRPr sz="2400">
                <a:solidFill>
                  <a:schemeClr val="tx1"/>
                </a:solidFill>
                <a:latin typeface="Arial" charset="0"/>
              </a:defRPr>
            </a:lvl9pPr>
          </a:lstStyle>
          <a:p>
            <a:fld id="{505F601C-5C81-4B33-8D89-D04384AB6B16}" type="slidenum">
              <a:rPr lang="en-US" sz="1400">
                <a:solidFill>
                  <a:schemeClr val="bg1"/>
                </a:solidFill>
              </a:rPr>
              <a:pPr/>
              <a:t>7</a:t>
            </a:fld>
            <a:endParaRPr lang="en-US" sz="1400">
              <a:latin typeface="Times New Roman" pitchFamily="18" charset="0"/>
            </a:endParaRPr>
          </a:p>
        </p:txBody>
      </p:sp>
      <p:sp>
        <p:nvSpPr>
          <p:cNvPr id="4099" name="Rectangle 2"/>
          <p:cNvSpPr>
            <a:spLocks noGrp="1" noChangeArrowheads="1"/>
          </p:cNvSpPr>
          <p:nvPr>
            <p:ph type="title"/>
          </p:nvPr>
        </p:nvSpPr>
        <p:spPr/>
        <p:txBody>
          <a:bodyPr/>
          <a:lstStyle/>
          <a:p>
            <a:r>
              <a:rPr lang="en-GB" dirty="0" smtClean="0"/>
              <a:t>Setting HBV in the context of the UK </a:t>
            </a:r>
          </a:p>
        </p:txBody>
      </p:sp>
      <p:sp>
        <p:nvSpPr>
          <p:cNvPr id="4100" name="Rectangle 3"/>
          <p:cNvSpPr>
            <a:spLocks noGrp="1" noChangeArrowheads="1"/>
          </p:cNvSpPr>
          <p:nvPr>
            <p:ph type="body" idx="1"/>
          </p:nvPr>
        </p:nvSpPr>
        <p:spPr/>
        <p:txBody>
          <a:bodyPr/>
          <a:lstStyle/>
          <a:p>
            <a:r>
              <a:rPr lang="en-GB" sz="2800" dirty="0" smtClean="0"/>
              <a:t>Experiences of violence against women among BME communities in the UK</a:t>
            </a:r>
          </a:p>
          <a:p>
            <a:r>
              <a:rPr lang="en-GB" sz="2800" dirty="0" smtClean="0"/>
              <a:t>Differential service provision, institutional racism and cultural concepts such as </a:t>
            </a:r>
            <a:r>
              <a:rPr lang="en-GB" sz="2800" i="1" dirty="0" err="1" smtClean="0"/>
              <a:t>izzat</a:t>
            </a:r>
            <a:r>
              <a:rPr lang="en-GB" sz="2800" i="1" dirty="0" smtClean="0"/>
              <a:t> </a:t>
            </a:r>
            <a:r>
              <a:rPr lang="en-GB" sz="2800" dirty="0" smtClean="0"/>
              <a:t>(honour) and </a:t>
            </a:r>
            <a:r>
              <a:rPr lang="en-GB" sz="2800" i="1" dirty="0" err="1" smtClean="0"/>
              <a:t>sharam</a:t>
            </a:r>
            <a:r>
              <a:rPr lang="en-GB" sz="2800" i="1" dirty="0" smtClean="0"/>
              <a:t> </a:t>
            </a:r>
            <a:r>
              <a:rPr lang="en-GB" sz="2800" dirty="0" smtClean="0"/>
              <a:t>(shame). </a:t>
            </a:r>
          </a:p>
          <a:p>
            <a:r>
              <a:rPr lang="en-GB" sz="2800" dirty="0" smtClean="0"/>
              <a:t>State and community responses, e.g. new law criminalising forced marriage</a:t>
            </a:r>
            <a:r>
              <a:rPr lang="en-GB" sz="2800" b="1" dirty="0" smtClean="0"/>
              <a:t> </a:t>
            </a:r>
            <a:r>
              <a:rPr lang="en-GB" sz="2800" dirty="0" smtClean="0"/>
              <a:t>(2014)</a:t>
            </a:r>
          </a:p>
          <a:p>
            <a:endParaRPr lang="en-GB" sz="2800" dirty="0" smtClean="0"/>
          </a:p>
        </p:txBody>
      </p:sp>
    </p:spTree>
    <p:extLst>
      <p:ext uri="{BB962C8B-B14F-4D97-AF65-F5344CB8AC3E}">
        <p14:creationId xmlns:p14="http://schemas.microsoft.com/office/powerpoint/2010/main" val="499259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endParaRPr lang="en-GB" dirty="0"/>
          </a:p>
          <a:p>
            <a:pPr marL="0" indent="0">
              <a:buNone/>
            </a:pPr>
            <a:r>
              <a:rPr lang="en-GB" dirty="0" smtClean="0"/>
              <a:t>Forced </a:t>
            </a:r>
            <a:r>
              <a:rPr lang="en-GB" dirty="0"/>
              <a:t>marriage as a form of crime in the name of </a:t>
            </a:r>
            <a:r>
              <a:rPr lang="en-GB" dirty="0" smtClean="0"/>
              <a:t>honour?</a:t>
            </a:r>
            <a:endParaRPr lang="en-GB"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8</a:t>
            </a:fld>
            <a:endParaRPr lang="en-US" dirty="0">
              <a:solidFill>
                <a:schemeClr val="tx1"/>
              </a:solidFill>
              <a:latin typeface="Times New Roman" pitchFamily="18" charset="0"/>
            </a:endParaRPr>
          </a:p>
        </p:txBody>
      </p:sp>
    </p:spTree>
    <p:extLst>
      <p:ext uri="{BB962C8B-B14F-4D97-AF65-F5344CB8AC3E}">
        <p14:creationId xmlns:p14="http://schemas.microsoft.com/office/powerpoint/2010/main" val="2953995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Forced marriage</a:t>
            </a:r>
            <a:endParaRPr lang="en-US" dirty="0"/>
          </a:p>
        </p:txBody>
      </p:sp>
      <p:sp>
        <p:nvSpPr>
          <p:cNvPr id="3" name="Content Placeholder 2"/>
          <p:cNvSpPr>
            <a:spLocks noGrp="1"/>
          </p:cNvSpPr>
          <p:nvPr>
            <p:ph idx="1"/>
          </p:nvPr>
        </p:nvSpPr>
        <p:spPr/>
        <p:txBody>
          <a:bodyPr/>
          <a:lstStyle/>
          <a:p>
            <a:pPr>
              <a:buNone/>
            </a:pPr>
            <a:r>
              <a:rPr lang="en-GB" dirty="0" smtClean="0"/>
              <a:t>What is forced marriage?</a:t>
            </a:r>
          </a:p>
          <a:p>
            <a:pPr>
              <a:buNone/>
            </a:pPr>
            <a:r>
              <a:rPr lang="en-GB" dirty="0" smtClean="0"/>
              <a:t>	“Where one or both parties are coerced into a marriage against their will and under duress. Duress includes either physical and/or emotional pressure. It is very different from arranged marriage, where both parties give their full and free consent to the marriage. The tradition of arranged marriages has operated successfully within many communities and many countries for a very long time” (Home Office, 2002)</a:t>
            </a:r>
          </a:p>
          <a:p>
            <a:pPr>
              <a:buNone/>
            </a:pPr>
            <a:endParaRPr lang="en-US" dirty="0"/>
          </a:p>
        </p:txBody>
      </p:sp>
      <p:sp>
        <p:nvSpPr>
          <p:cNvPr id="4" name="Slide Number Placeholder 3"/>
          <p:cNvSpPr>
            <a:spLocks noGrp="1"/>
          </p:cNvSpPr>
          <p:nvPr>
            <p:ph type="sldNum" sz="quarter" idx="10"/>
          </p:nvPr>
        </p:nvSpPr>
        <p:spPr/>
        <p:txBody>
          <a:bodyPr/>
          <a:lstStyle/>
          <a:p>
            <a:pPr>
              <a:defRPr/>
            </a:pPr>
            <a:fld id="{4E6A8F4F-4400-4B1C-A4C3-34A5F827431D}" type="slidenum">
              <a:rPr lang="en-US" smtClean="0"/>
              <a:pPr>
                <a:defRPr/>
              </a:pPr>
              <a:t>9</a:t>
            </a:fld>
            <a:endParaRPr lang="en-US">
              <a:solidFill>
                <a:schemeClr val="tx1"/>
              </a:solidFill>
              <a:latin typeface="Times New Roman" pitchFamily="18" charset="0"/>
            </a:endParaRPr>
          </a:p>
        </p:txBody>
      </p:sp>
    </p:spTree>
    <p:extLst>
      <p:ext uri="{BB962C8B-B14F-4D97-AF65-F5344CB8AC3E}">
        <p14:creationId xmlns:p14="http://schemas.microsoft.com/office/powerpoint/2010/main" val="66892754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ts val="3600"/>
          </a:lnSpc>
          <a:spcBef>
            <a:spcPts val="500"/>
          </a:spcBef>
          <a:spcAft>
            <a:spcPct val="0"/>
          </a:spcAft>
          <a:buClr>
            <a:srgbClr val="990033"/>
          </a:buClr>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ts val="3600"/>
          </a:lnSpc>
          <a:spcBef>
            <a:spcPts val="500"/>
          </a:spcBef>
          <a:spcAft>
            <a:spcPct val="0"/>
          </a:spcAft>
          <a:buClr>
            <a:srgbClr val="990033"/>
          </a:buClr>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2556</TotalTime>
  <Words>1808</Words>
  <Application>Microsoft Office PowerPoint</Application>
  <PresentationFormat>On-screen Show (4:3)</PresentationFormat>
  <Paragraphs>125</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Default Design</vt:lpstr>
      <vt:lpstr>Dr. Geetanjali Gangoli</vt:lpstr>
      <vt:lpstr>Terminology used</vt:lpstr>
      <vt:lpstr>Terminology used</vt:lpstr>
      <vt:lpstr>PowerPoint Presentation</vt:lpstr>
      <vt:lpstr>Crimes in the name of honour</vt:lpstr>
      <vt:lpstr>Some accepted forms of crimes in the name of honour…</vt:lpstr>
      <vt:lpstr>Setting HBV in the context of the UK </vt:lpstr>
      <vt:lpstr>PowerPoint Presentation</vt:lpstr>
      <vt:lpstr>Forced marriage</vt:lpstr>
      <vt:lpstr>Forced marriage as ‘crimes in the name of honour’</vt:lpstr>
      <vt:lpstr>Forced marriage: which communities</vt:lpstr>
      <vt:lpstr>Role of culture/religion</vt:lpstr>
      <vt:lpstr>Financial/structural issues </vt:lpstr>
      <vt:lpstr>             Outcomes of Forced Marriage:  Domestic violence and abuse  Sexual abuse  Child abuse  Female Genital Mutilation  Human trafficking  12 ‘honour’ killings a year </vt:lpstr>
      <vt:lpstr>            Outcomes of Forced Marriage in Young People:       </vt:lpstr>
      <vt:lpstr>Summary </vt:lpstr>
      <vt:lpstr>Discussion…</vt:lpstr>
    </vt:vector>
  </TitlesOfParts>
  <Company>UoB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space is for the name and role of the speaker.  A sans serif typeface of 18 pt is recommended.</dc:title>
  <dc:creator>Browning</dc:creator>
  <cp:lastModifiedBy>AK Gill</cp:lastModifiedBy>
  <cp:revision>118</cp:revision>
  <dcterms:created xsi:type="dcterms:W3CDTF">2003-04-01T14:58:27Z</dcterms:created>
  <dcterms:modified xsi:type="dcterms:W3CDTF">2014-07-03T07:35:10Z</dcterms:modified>
</cp:coreProperties>
</file>