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notesMasterIdLst>
    <p:notesMasterId r:id="rId16"/>
  </p:notesMasterIdLst>
  <p:sldIdLst>
    <p:sldId id="256" r:id="rId2"/>
    <p:sldId id="270" r:id="rId3"/>
    <p:sldId id="268" r:id="rId4"/>
    <p:sldId id="273" r:id="rId5"/>
    <p:sldId id="269" r:id="rId6"/>
    <p:sldId id="271" r:id="rId7"/>
    <p:sldId id="274" r:id="rId8"/>
    <p:sldId id="257" r:id="rId9"/>
    <p:sldId id="258" r:id="rId10"/>
    <p:sldId id="261" r:id="rId11"/>
    <p:sldId id="260" r:id="rId12"/>
    <p:sldId id="259" r:id="rId13"/>
    <p:sldId id="262" r:id="rId14"/>
    <p:sldId id="265" r:id="rId15"/>
  </p:sldIdLst>
  <p:sldSz cx="12192000" cy="6858000"/>
  <p:notesSz cx="6858000" cy="9144000"/>
  <p:defaultTextStyle>
    <a:defPPr>
      <a:defRPr lang="en-US"/>
    </a:defPPr>
    <a:lvl1pPr algn="l" defTabSz="457200" rtl="0" fontAlgn="base">
      <a:spcBef>
        <a:spcPct val="0"/>
      </a:spcBef>
      <a:spcAft>
        <a:spcPct val="0"/>
      </a:spcAft>
      <a:defRPr sz="4000" kern="1200">
        <a:solidFill>
          <a:schemeClr val="tx1"/>
        </a:solidFill>
        <a:latin typeface="Calibri" pitchFamily="34" charset="0"/>
        <a:ea typeface="+mn-ea"/>
        <a:cs typeface="+mn-cs"/>
      </a:defRPr>
    </a:lvl1pPr>
    <a:lvl2pPr marL="457200" algn="l" defTabSz="457200" rtl="0" fontAlgn="base">
      <a:spcBef>
        <a:spcPct val="0"/>
      </a:spcBef>
      <a:spcAft>
        <a:spcPct val="0"/>
      </a:spcAft>
      <a:defRPr sz="4000" kern="1200">
        <a:solidFill>
          <a:schemeClr val="tx1"/>
        </a:solidFill>
        <a:latin typeface="Calibri" pitchFamily="34" charset="0"/>
        <a:ea typeface="+mn-ea"/>
        <a:cs typeface="+mn-cs"/>
      </a:defRPr>
    </a:lvl2pPr>
    <a:lvl3pPr marL="914400" algn="l" defTabSz="457200" rtl="0" fontAlgn="base">
      <a:spcBef>
        <a:spcPct val="0"/>
      </a:spcBef>
      <a:spcAft>
        <a:spcPct val="0"/>
      </a:spcAft>
      <a:defRPr sz="4000" kern="1200">
        <a:solidFill>
          <a:schemeClr val="tx1"/>
        </a:solidFill>
        <a:latin typeface="Calibri" pitchFamily="34" charset="0"/>
        <a:ea typeface="+mn-ea"/>
        <a:cs typeface="+mn-cs"/>
      </a:defRPr>
    </a:lvl3pPr>
    <a:lvl4pPr marL="1371600" algn="l" defTabSz="457200" rtl="0" fontAlgn="base">
      <a:spcBef>
        <a:spcPct val="0"/>
      </a:spcBef>
      <a:spcAft>
        <a:spcPct val="0"/>
      </a:spcAft>
      <a:defRPr sz="4000" kern="1200">
        <a:solidFill>
          <a:schemeClr val="tx1"/>
        </a:solidFill>
        <a:latin typeface="Calibri" pitchFamily="34" charset="0"/>
        <a:ea typeface="+mn-ea"/>
        <a:cs typeface="+mn-cs"/>
      </a:defRPr>
    </a:lvl4pPr>
    <a:lvl5pPr marL="1828800" algn="l" defTabSz="457200" rtl="0" fontAlgn="base">
      <a:spcBef>
        <a:spcPct val="0"/>
      </a:spcBef>
      <a:spcAft>
        <a:spcPct val="0"/>
      </a:spcAft>
      <a:defRPr sz="4000" kern="1200">
        <a:solidFill>
          <a:schemeClr val="tx1"/>
        </a:solidFill>
        <a:latin typeface="Calibri" pitchFamily="34" charset="0"/>
        <a:ea typeface="+mn-ea"/>
        <a:cs typeface="+mn-cs"/>
      </a:defRPr>
    </a:lvl5pPr>
    <a:lvl6pPr marL="2286000" algn="l" defTabSz="914400" rtl="0" eaLnBrk="1" latinLnBrk="0" hangingPunct="1">
      <a:defRPr sz="4000" kern="1200">
        <a:solidFill>
          <a:schemeClr val="tx1"/>
        </a:solidFill>
        <a:latin typeface="Calibri" pitchFamily="34" charset="0"/>
        <a:ea typeface="+mn-ea"/>
        <a:cs typeface="+mn-cs"/>
      </a:defRPr>
    </a:lvl6pPr>
    <a:lvl7pPr marL="2743200" algn="l" defTabSz="914400" rtl="0" eaLnBrk="1" latinLnBrk="0" hangingPunct="1">
      <a:defRPr sz="4000" kern="1200">
        <a:solidFill>
          <a:schemeClr val="tx1"/>
        </a:solidFill>
        <a:latin typeface="Calibri" pitchFamily="34" charset="0"/>
        <a:ea typeface="+mn-ea"/>
        <a:cs typeface="+mn-cs"/>
      </a:defRPr>
    </a:lvl7pPr>
    <a:lvl8pPr marL="3200400" algn="l" defTabSz="914400" rtl="0" eaLnBrk="1" latinLnBrk="0" hangingPunct="1">
      <a:defRPr sz="4000" kern="1200">
        <a:solidFill>
          <a:schemeClr val="tx1"/>
        </a:solidFill>
        <a:latin typeface="Calibri" pitchFamily="34" charset="0"/>
        <a:ea typeface="+mn-ea"/>
        <a:cs typeface="+mn-cs"/>
      </a:defRPr>
    </a:lvl8pPr>
    <a:lvl9pPr marL="3657600" algn="l" defTabSz="914400" rtl="0" eaLnBrk="1" latinLnBrk="0" hangingPunct="1">
      <a:defRPr sz="4000"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58" d="100"/>
          <a:sy n="58" d="100"/>
        </p:scale>
        <p:origin x="-108" y="-420"/>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D5D2006-05B2-475E-92E4-BB46C9653BAE}" type="datetimeFigureOut">
              <a:rPr lang="en-US"/>
              <a:pPr>
                <a:defRPr/>
              </a:pPr>
              <a:t>6/30/2014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F4F7D70-9329-4A83-A216-A50E0CAFCD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642313-CCB4-4459-B170-5BB810560C11}"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6"/>
          <p:cNvSpPr>
            <a:spLocks noGrp="1"/>
          </p:cNvSpPr>
          <p:nvPr>
            <p:ph type="dt" sz="half" idx="10"/>
          </p:nvPr>
        </p:nvSpPr>
        <p:spPr/>
        <p:txBody>
          <a:bodyPr/>
          <a:lstStyle>
            <a:lvl1pPr>
              <a:defRPr/>
            </a:lvl1pPr>
          </a:lstStyle>
          <a:p>
            <a:pPr>
              <a:defRPr/>
            </a:pPr>
            <a:fld id="{BFFFB34A-F7EF-48FC-8AEA-AF0C9727EDBA}" type="datetimeFigureOut">
              <a:rPr lang="en-US"/>
              <a:pPr>
                <a:defRPr/>
              </a:pPr>
              <a:t>6/30/2014</a:t>
            </a:fld>
            <a:endParaRPr lang="en-US"/>
          </a:p>
        </p:txBody>
      </p:sp>
      <p:sp>
        <p:nvSpPr>
          <p:cNvPr id="5" name="Footer Placeholder 7"/>
          <p:cNvSpPr>
            <a:spLocks noGrp="1"/>
          </p:cNvSpPr>
          <p:nvPr>
            <p:ph type="ftr" sz="quarter" idx="11"/>
          </p:nvPr>
        </p:nvSpPr>
        <p:spPr/>
        <p:txBody>
          <a:bodyPr/>
          <a:lstStyle>
            <a:lvl1pPr>
              <a:defRPr/>
            </a:lvl1pPr>
          </a:lstStyle>
          <a:p>
            <a:pPr>
              <a:defRPr/>
            </a:pPr>
            <a:endParaRPr lang="en-US"/>
          </a:p>
        </p:txBody>
      </p:sp>
      <p:sp>
        <p:nvSpPr>
          <p:cNvPr id="6" name="Slide Number Placeholder 8"/>
          <p:cNvSpPr>
            <a:spLocks noGrp="1"/>
          </p:cNvSpPr>
          <p:nvPr>
            <p:ph type="sldNum" sz="quarter" idx="12"/>
          </p:nvPr>
        </p:nvSpPr>
        <p:spPr/>
        <p:txBody>
          <a:bodyPr/>
          <a:lstStyle>
            <a:lvl1pPr>
              <a:defRPr/>
            </a:lvl1pPr>
          </a:lstStyle>
          <a:p>
            <a:pPr>
              <a:defRPr/>
            </a:pPr>
            <a:fld id="{8AFF7A1F-2631-47C1-808D-9E73CB6B4F70}"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4D895DD5-81D3-452F-B8F4-8196795C2CB8}" type="datetimeFigureOut">
              <a:rPr lang="en-US"/>
              <a:pPr>
                <a:defRPr/>
              </a:pPr>
              <a:t>6/30/2014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DE5E392-E6D6-4D66-A36A-7EC6E16588DE}"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501087FC-E10B-4189-BD26-73DAE1ABDC9F}" type="datetimeFigureOut">
              <a:rPr lang="en-US"/>
              <a:pPr>
                <a:defRPr/>
              </a:pPr>
              <a:t>6/30/2014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3C4F548-CD0B-4EDA-B753-B1F315FDD805}"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96C73E31-5A1D-4131-84CA-F8F2D52CAA78}" type="datetimeFigureOut">
              <a:rPr lang="en-US"/>
              <a:pPr>
                <a:defRPr/>
              </a:pPr>
              <a:t>6/30/2014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89183A-0A7E-448A-B10F-93A24AB34FC2}"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lstStyle>
            <a:lvl1pPr>
              <a:lnSpc>
                <a:spcPct val="80000"/>
              </a:lnSpc>
              <a:defRPr sz="8800" b="0"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667512" y="4204209"/>
            <a:ext cx="9226296" cy="1645920"/>
          </a:xfrm>
        </p:spPr>
        <p:txBody>
          <a:bodyPr>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lvl1pPr>
          </a:lstStyle>
          <a:p>
            <a:pPr>
              <a:defRPr/>
            </a:pPr>
            <a:fld id="{E01484D9-9F05-4B3C-A714-3D43717AF4B8}" type="datetimeFigureOut">
              <a:rPr lang="en-US"/>
              <a:pPr>
                <a:defRPr/>
              </a:pPr>
              <a:t>6/30/2014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445A5E-4F1D-4EC8-B944-A342992440E8}"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3"/>
          <p:cNvSpPr>
            <a:spLocks noGrp="1"/>
          </p:cNvSpPr>
          <p:nvPr>
            <p:ph type="dt" sz="half" idx="10"/>
          </p:nvPr>
        </p:nvSpPr>
        <p:spPr/>
        <p:txBody>
          <a:bodyPr/>
          <a:lstStyle>
            <a:lvl1pPr>
              <a:defRPr/>
            </a:lvl1pPr>
          </a:lstStyle>
          <a:p>
            <a:pPr>
              <a:defRPr/>
            </a:pPr>
            <a:fld id="{B514FB0A-4387-4187-910C-52D311959C3A}" type="datetimeFigureOut">
              <a:rPr lang="en-US"/>
              <a:pPr>
                <a:defRPr/>
              </a:pPr>
              <a:t>6/30/2014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A8DBB98-76D3-4CD7-9360-BE48F5C73B3F}"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4">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4">
                                            <p:txEl>
                                              <p:pRg st="2" end="2"/>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10"/>
          </p:nvPr>
        </p:nvSpPr>
        <p:spPr/>
        <p:txBody>
          <a:bodyPr/>
          <a:lstStyle>
            <a:lvl1pPr>
              <a:defRPr/>
            </a:lvl1pPr>
          </a:lstStyle>
          <a:p>
            <a:pPr>
              <a:defRPr/>
            </a:pPr>
            <a:fld id="{0BCEC2BA-3C44-4C42-A871-CFE0CF45558D}" type="datetimeFigureOut">
              <a:rPr lang="en-US"/>
              <a:pPr>
                <a:defRPr/>
              </a:pPr>
              <a:t>6/30/2014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225FD5B-7A84-4C06-8A31-603CD9A8DBE5}"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4">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6">
                                            <p:txEl>
                                              <p:pRg st="1" end="1"/>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499"/>
                                          </p:stCondLst>
                                        </p:cTn>
                                        <p:tgtEl>
                                          <p:spTgt spid="6">
                                            <p:txEl>
                                              <p:pRg st="2" end="2"/>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499"/>
                                          </p:stCondLst>
                                        </p:cTn>
                                        <p:tgtEl>
                                          <p:spTgt spid="6">
                                            <p:txEl>
                                              <p:pRg st="3" end="3"/>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499"/>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utoUpdateAnimBg="0"/>
      <p:bldP spid="3" grpId="0" build="p" autoUpdateAnimBg="0"/>
      <p:bldP spid="4" grpId="0" build="p" autoUpdateAnimBg="0"/>
      <p:bldP spid="5" grpId="0" build="p" autoUpdateAnimBg="0"/>
      <p:bldP spid="6" grpId="0" build="p"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Date Placeholder 3"/>
          <p:cNvSpPr>
            <a:spLocks noGrp="1"/>
          </p:cNvSpPr>
          <p:nvPr>
            <p:ph type="dt" sz="half" idx="10"/>
          </p:nvPr>
        </p:nvSpPr>
        <p:spPr/>
        <p:txBody>
          <a:bodyPr/>
          <a:lstStyle>
            <a:lvl1pPr>
              <a:defRPr/>
            </a:lvl1pPr>
          </a:lstStyle>
          <a:p>
            <a:pPr>
              <a:defRPr/>
            </a:pPr>
            <a:fld id="{7AC28DA0-E973-477E-B74E-CE014324D56B}" type="datetimeFigureOut">
              <a:rPr lang="en-US"/>
              <a:pPr>
                <a:defRPr/>
              </a:pPr>
              <a:t>6/30/2014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2A5ADD2-757C-4DE9-8478-57015CC06ECB}"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4FF2D5-ECD3-44E4-A540-EE435317C8ED}" type="datetimeFigureOut">
              <a:rPr lang="en-US"/>
              <a:pPr>
                <a:defRPr/>
              </a:pPr>
              <a:t>6/30/2014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0B8BFF5-2478-415C-A671-C4122CDC9745}" type="slidenum">
              <a:rPr lang="en-US"/>
              <a:pPr>
                <a:defRPr/>
              </a:pPr>
              <a:t>‹#›</a:t>
            </a:fld>
            <a:endParaRPr lang="en-US"/>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dirty="0"/>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Date Placeholder 4"/>
          <p:cNvSpPr>
            <a:spLocks noGrp="1"/>
          </p:cNvSpPr>
          <p:nvPr>
            <p:ph type="dt" sz="half" idx="10"/>
          </p:nvPr>
        </p:nvSpPr>
        <p:spPr/>
        <p:txBody>
          <a:bodyPr/>
          <a:lstStyle>
            <a:lvl1pPr>
              <a:defRPr/>
            </a:lvl1pPr>
          </a:lstStyle>
          <a:p>
            <a:pPr>
              <a:defRPr/>
            </a:pPr>
            <a:fld id="{1DD7B67B-B433-4A9C-9B0E-21823AEE0F66}" type="datetimeFigureOut">
              <a:rPr lang="en-US"/>
              <a:pPr>
                <a:defRPr/>
              </a:pPr>
              <a:t>6/30/2014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solidFill>
                  <a:srgbClr val="FFFFFF">
                    <a:alpha val="20000"/>
                  </a:srgbClr>
                </a:solidFill>
              </a:defRPr>
            </a:lvl1pPr>
          </a:lstStyle>
          <a:p>
            <a:pPr>
              <a:defRPr/>
            </a:pPr>
            <a:fld id="{0F2AD494-70F4-4FCF-85E2-DDFA397240FE}"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P spid="3" grpId="0" build="p" autoUpdateAnimBg="0"/>
      <p:bldP spid="4" grpId="0" build="p"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lstStyle>
            <a:lvl1pPr>
              <a:defRPr sz="3200" b="0">
                <a:solidFill>
                  <a:schemeClr val="tx1"/>
                </a:solidFill>
              </a:defRPr>
            </a:lvl1pPr>
          </a:lstStyle>
          <a:p>
            <a:r>
              <a:rPr lang="en-US" dirty="0"/>
              <a:t>Click to edit Master title style</a:t>
            </a:r>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rtlCol="0">
            <a:normAutofit/>
          </a:bodyPr>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8"/>
          <p:cNvSpPr>
            <a:spLocks noGrp="1"/>
          </p:cNvSpPr>
          <p:nvPr>
            <p:ph type="dt" sz="half" idx="10"/>
          </p:nvPr>
        </p:nvSpPr>
        <p:spPr/>
        <p:txBody>
          <a:bodyPr/>
          <a:lstStyle>
            <a:lvl1pPr>
              <a:defRPr/>
            </a:lvl1pPr>
          </a:lstStyle>
          <a:p>
            <a:pPr>
              <a:defRPr/>
            </a:pPr>
            <a:fld id="{48175A3C-9F7B-4181-B853-DB66A572559B}" type="datetimeFigureOut">
              <a:rPr lang="en-US"/>
              <a:pPr>
                <a:defRPr/>
              </a:pPr>
              <a:t>6/30/2014</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10"/>
          <p:cNvSpPr>
            <a:spLocks noGrp="1"/>
          </p:cNvSpPr>
          <p:nvPr>
            <p:ph type="sldNum" sz="quarter" idx="12"/>
          </p:nvPr>
        </p:nvSpPr>
        <p:spPr/>
        <p:txBody>
          <a:bodyPr/>
          <a:lstStyle>
            <a:lvl1pPr>
              <a:defRPr/>
            </a:lvl1pPr>
          </a:lstStyle>
          <a:p>
            <a:pPr>
              <a:defRPr/>
            </a:pPr>
            <a:fld id="{5DC225BE-E351-4403-857E-92F8BC55B38B}" type="slidenum">
              <a:rPr lang="en-US"/>
              <a:pPr>
                <a:defRPr/>
              </a:pPr>
              <a:t>‹#›</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3" grpId="0" build="p" autoUpdateAnimBg="0"/>
      <p:bldP spid="4" grpId="0" build="p"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5" y="500063"/>
            <a:ext cx="10772775" cy="1657350"/>
          </a:xfrm>
          <a:prstGeom prst="rect">
            <a:avLst/>
          </a:prstGeom>
        </p:spPr>
        <p:txBody>
          <a:bodyPr vert="horz" lIns="91440" tIns="45720" rIns="91440" bIns="4572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676275" y="2011363"/>
            <a:ext cx="10753725" cy="3767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85800" y="6411913"/>
            <a:ext cx="4114800" cy="228600"/>
          </a:xfrm>
          <a:prstGeom prst="rect">
            <a:avLst/>
          </a:prstGeom>
        </p:spPr>
        <p:txBody>
          <a:bodyPr vert="horz" lIns="91440" tIns="45720" rIns="91440" bIns="45720" rtlCol="0" anchor="ctr"/>
          <a:lstStyle>
            <a:lvl1pPr algn="l" fontAlgn="auto">
              <a:spcBef>
                <a:spcPts val="0"/>
              </a:spcBef>
              <a:spcAft>
                <a:spcPts val="0"/>
              </a:spcAft>
              <a:defRPr sz="950">
                <a:solidFill>
                  <a:schemeClr val="tx1">
                    <a:alpha val="80000"/>
                  </a:schemeClr>
                </a:solidFill>
                <a:latin typeface="+mn-lt"/>
              </a:defRPr>
            </a:lvl1pPr>
          </a:lstStyle>
          <a:p>
            <a:pPr>
              <a:defRPr/>
            </a:pPr>
            <a:fld id="{43DD2033-E5C9-49F5-BCB3-75221A9DF687}" type="datetimeFigureOut">
              <a:rPr lang="en-US"/>
              <a:pPr>
                <a:defRPr/>
              </a:pPr>
              <a:t>6/30/2014</a:t>
            </a:fld>
            <a:endParaRPr lang="en-US"/>
          </a:p>
        </p:txBody>
      </p:sp>
      <p:sp>
        <p:nvSpPr>
          <p:cNvPr id="5" name="Footer Placeholder 4"/>
          <p:cNvSpPr>
            <a:spLocks noGrp="1"/>
          </p:cNvSpPr>
          <p:nvPr>
            <p:ph type="ftr" sz="quarter" idx="3"/>
          </p:nvPr>
        </p:nvSpPr>
        <p:spPr>
          <a:xfrm>
            <a:off x="685800" y="6554788"/>
            <a:ext cx="5029200" cy="228600"/>
          </a:xfrm>
          <a:prstGeom prst="rect">
            <a:avLst/>
          </a:prstGeom>
        </p:spPr>
        <p:txBody>
          <a:bodyPr vert="horz" lIns="91440" tIns="45720" rIns="91440" bIns="45720" rtlCol="0" anchor="ctr"/>
          <a:lstStyle>
            <a:lvl1pPr algn="l" fontAlgn="auto">
              <a:spcBef>
                <a:spcPts val="0"/>
              </a:spcBef>
              <a:spcAft>
                <a:spcPts val="0"/>
              </a:spcAft>
              <a:defRPr sz="950" cap="all" baseline="0">
                <a:solidFill>
                  <a:schemeClr val="tx1">
                    <a:alpha val="80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764588" y="5876925"/>
            <a:ext cx="2925762" cy="1397000"/>
          </a:xfrm>
          <a:prstGeom prst="rect">
            <a:avLst/>
          </a:prstGeom>
        </p:spPr>
        <p:txBody>
          <a:bodyPr vert="horz" lIns="91440" tIns="45720" rIns="91440" bIns="45720" rtlCol="0" anchor="b"/>
          <a:lstStyle>
            <a:lvl1pPr algn="r" fontAlgn="auto">
              <a:spcBef>
                <a:spcPts val="0"/>
              </a:spcBef>
              <a:spcAft>
                <a:spcPts val="0"/>
              </a:spcAft>
              <a:defRPr sz="10300" b="0">
                <a:ln>
                  <a:noFill/>
                </a:ln>
                <a:solidFill>
                  <a:schemeClr val="tx1">
                    <a:alpha val="20000"/>
                  </a:schemeClr>
                </a:solidFill>
                <a:latin typeface="+mj-lt"/>
              </a:defRPr>
            </a:lvl1pPr>
          </a:lstStyle>
          <a:p>
            <a:pPr>
              <a:defRPr/>
            </a:pPr>
            <a:fld id="{A152D63B-A2DB-4EF8-B19D-7EE1D8939BB7}"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7">
                                            <p:txEl>
                                              <p:pRg st="0" end="0"/>
                                            </p:txEl>
                                          </p:spTgt>
                                        </p:tgtEl>
                                        <p:attrNameLst>
                                          <p:attrName>style.visibility</p:attrName>
                                        </p:attrNameLst>
                                      </p:cBhvr>
                                      <p:to>
                                        <p:strVal val="visible"/>
                                      </p:to>
                                    </p:set>
                                    <p:animEffect transition="in" filter="fade">
                                      <p:cBhvr>
                                        <p:cTn id="12" dur="2000"/>
                                        <p:tgtEl>
                                          <p:spTgt spid="102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7">
                                            <p:txEl>
                                              <p:pRg st="1" end="1"/>
                                            </p:txEl>
                                          </p:spTgt>
                                        </p:tgtEl>
                                        <p:attrNameLst>
                                          <p:attrName>style.visibility</p:attrName>
                                        </p:attrNameLst>
                                      </p:cBhvr>
                                      <p:to>
                                        <p:strVal val="visible"/>
                                      </p:to>
                                    </p:set>
                                    <p:animEffect transition="in" filter="fade">
                                      <p:cBhvr>
                                        <p:cTn id="15" dur="2000"/>
                                        <p:tgtEl>
                                          <p:spTgt spid="102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7">
                                            <p:txEl>
                                              <p:pRg st="2" end="2"/>
                                            </p:txEl>
                                          </p:spTgt>
                                        </p:tgtEl>
                                        <p:attrNameLst>
                                          <p:attrName>style.visibility</p:attrName>
                                        </p:attrNameLst>
                                      </p:cBhvr>
                                      <p:to>
                                        <p:strVal val="visible"/>
                                      </p:to>
                                    </p:set>
                                    <p:animEffect transition="in" filter="fade">
                                      <p:cBhvr>
                                        <p:cTn id="18" dur="2000"/>
                                        <p:tgtEl>
                                          <p:spTgt spid="102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7">
                                            <p:txEl>
                                              <p:pRg st="3" end="3"/>
                                            </p:txEl>
                                          </p:spTgt>
                                        </p:tgtEl>
                                        <p:attrNameLst>
                                          <p:attrName>style.visibility</p:attrName>
                                        </p:attrNameLst>
                                      </p:cBhvr>
                                      <p:to>
                                        <p:strVal val="visible"/>
                                      </p:to>
                                    </p:set>
                                    <p:animEffect transition="in" filter="fade">
                                      <p:cBhvr>
                                        <p:cTn id="21" dur="2000"/>
                                        <p:tgtEl>
                                          <p:spTgt spid="102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7">
                                            <p:txEl>
                                              <p:pRg st="4" end="4"/>
                                            </p:txEl>
                                          </p:spTgt>
                                        </p:tgtEl>
                                        <p:attrNameLst>
                                          <p:attrName>style.visibility</p:attrName>
                                        </p:attrNameLst>
                                      </p:cBhvr>
                                      <p:to>
                                        <p:strVal val="visible"/>
                                      </p:to>
                                    </p:set>
                                    <p:animEffect transition="in" filter="fade">
                                      <p:cBhvr>
                                        <p:cTn id="24" dur="20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27" grpId="0" build="p">
        <p:tmplLst>
          <p:tmpl lvl="1">
            <p:tnLst>
              <p:par>
                <p:cTn presetID="10"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2">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3">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4">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 lvl="5">
            <p:tnLst>
              <p:par>
                <p:cTn presetID="10"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fade">
                      <p:cBhvr>
                        <p:cTn dur="2000"/>
                        <p:tgtEl>
                          <p:spTgt spid="1027"/>
                        </p:tgtEl>
                      </p:cBhvr>
                    </p:animEffect>
                  </p:childTnLst>
                </p:cTn>
              </p:par>
            </p:tnLst>
          </p:tmpl>
        </p:tmplLst>
      </p:bldP>
    </p:bldLst>
  </p:timing>
  <p:hf sldNum="0" hdr="0" ftr="0" dt="0"/>
  <p:txStyles>
    <p:titleStyle>
      <a:lvl1pPr algn="l" rtl="0" eaLnBrk="0" fontAlgn="base" hangingPunct="0">
        <a:lnSpc>
          <a:spcPct val="85000"/>
        </a:lnSpc>
        <a:spcBef>
          <a:spcPct val="0"/>
        </a:spcBef>
        <a:spcAft>
          <a:spcPct val="0"/>
        </a:spcAft>
        <a:defRPr sz="5400" kern="1200" spc="-120">
          <a:solidFill>
            <a:srgbClr val="FFFFFF"/>
          </a:solidFill>
          <a:latin typeface="+mj-lt"/>
          <a:ea typeface="+mj-ea"/>
          <a:cs typeface="+mj-cs"/>
        </a:defRPr>
      </a:lvl1pPr>
      <a:lvl2pPr algn="l" rtl="0" eaLnBrk="0" fontAlgn="base" hangingPunct="0">
        <a:lnSpc>
          <a:spcPct val="85000"/>
        </a:lnSpc>
        <a:spcBef>
          <a:spcPct val="0"/>
        </a:spcBef>
        <a:spcAft>
          <a:spcPct val="0"/>
        </a:spcAft>
        <a:defRPr sz="5400">
          <a:solidFill>
            <a:srgbClr val="FFFFFF"/>
          </a:solidFill>
          <a:latin typeface="Calibri Light"/>
        </a:defRPr>
      </a:lvl2pPr>
      <a:lvl3pPr algn="l" rtl="0" eaLnBrk="0" fontAlgn="base" hangingPunct="0">
        <a:lnSpc>
          <a:spcPct val="85000"/>
        </a:lnSpc>
        <a:spcBef>
          <a:spcPct val="0"/>
        </a:spcBef>
        <a:spcAft>
          <a:spcPct val="0"/>
        </a:spcAft>
        <a:defRPr sz="5400">
          <a:solidFill>
            <a:srgbClr val="FFFFFF"/>
          </a:solidFill>
          <a:latin typeface="Calibri Light"/>
        </a:defRPr>
      </a:lvl3pPr>
      <a:lvl4pPr algn="l" rtl="0" eaLnBrk="0" fontAlgn="base" hangingPunct="0">
        <a:lnSpc>
          <a:spcPct val="85000"/>
        </a:lnSpc>
        <a:spcBef>
          <a:spcPct val="0"/>
        </a:spcBef>
        <a:spcAft>
          <a:spcPct val="0"/>
        </a:spcAft>
        <a:defRPr sz="5400">
          <a:solidFill>
            <a:srgbClr val="FFFFFF"/>
          </a:solidFill>
          <a:latin typeface="Calibri Light"/>
        </a:defRPr>
      </a:lvl4pPr>
      <a:lvl5pPr algn="l" rtl="0" eaLnBrk="0" fontAlgn="base" hangingPunct="0">
        <a:lnSpc>
          <a:spcPct val="85000"/>
        </a:lnSpc>
        <a:spcBef>
          <a:spcPct val="0"/>
        </a:spcBef>
        <a:spcAft>
          <a:spcPct val="0"/>
        </a:spcAft>
        <a:defRPr sz="5400">
          <a:solidFill>
            <a:srgbClr val="FFFFFF"/>
          </a:solidFill>
          <a:latin typeface="Calibri Light"/>
        </a:defRPr>
      </a:lvl5pPr>
      <a:lvl6pPr marL="457200" algn="l" rtl="0" fontAlgn="base">
        <a:lnSpc>
          <a:spcPct val="85000"/>
        </a:lnSpc>
        <a:spcBef>
          <a:spcPct val="0"/>
        </a:spcBef>
        <a:spcAft>
          <a:spcPct val="0"/>
        </a:spcAft>
        <a:defRPr sz="5400">
          <a:solidFill>
            <a:srgbClr val="FFFFFF"/>
          </a:solidFill>
          <a:latin typeface="Calibri Light"/>
        </a:defRPr>
      </a:lvl6pPr>
      <a:lvl7pPr marL="914400" algn="l" rtl="0" fontAlgn="base">
        <a:lnSpc>
          <a:spcPct val="85000"/>
        </a:lnSpc>
        <a:spcBef>
          <a:spcPct val="0"/>
        </a:spcBef>
        <a:spcAft>
          <a:spcPct val="0"/>
        </a:spcAft>
        <a:defRPr sz="5400">
          <a:solidFill>
            <a:srgbClr val="FFFFFF"/>
          </a:solidFill>
          <a:latin typeface="Calibri Light"/>
        </a:defRPr>
      </a:lvl7pPr>
      <a:lvl8pPr marL="1371600" algn="l" rtl="0" fontAlgn="base">
        <a:lnSpc>
          <a:spcPct val="85000"/>
        </a:lnSpc>
        <a:spcBef>
          <a:spcPct val="0"/>
        </a:spcBef>
        <a:spcAft>
          <a:spcPct val="0"/>
        </a:spcAft>
        <a:defRPr sz="5400">
          <a:solidFill>
            <a:srgbClr val="FFFFFF"/>
          </a:solidFill>
          <a:latin typeface="Calibri Light"/>
        </a:defRPr>
      </a:lvl8pPr>
      <a:lvl9pPr marL="1828800" algn="l" rtl="0" fontAlgn="base">
        <a:lnSpc>
          <a:spcPct val="85000"/>
        </a:lnSpc>
        <a:spcBef>
          <a:spcPct val="0"/>
        </a:spcBef>
        <a:spcAft>
          <a:spcPct val="0"/>
        </a:spcAft>
        <a:defRPr sz="5400">
          <a:solidFill>
            <a:srgbClr val="FFFFFF"/>
          </a:solidFill>
          <a:latin typeface="Calibri Light"/>
        </a:defRPr>
      </a:lvl9pPr>
    </p:titleStyle>
    <p:bodyStyle>
      <a:lvl1pPr marL="90488" indent="-90488" algn="l" rtl="0" eaLnBrk="0" fontAlgn="base" hangingPunct="0">
        <a:lnSpc>
          <a:spcPct val="85000"/>
        </a:lnSpc>
        <a:spcBef>
          <a:spcPts val="1300"/>
        </a:spcBef>
        <a:spcAft>
          <a:spcPct val="0"/>
        </a:spcAft>
        <a:buFont typeface="Arial" charset="0"/>
        <a:buChar char=" "/>
        <a:defRPr sz="2400" kern="1200">
          <a:solidFill>
            <a:schemeClr val="accent1"/>
          </a:solidFill>
          <a:latin typeface="+mn-lt"/>
          <a:ea typeface="+mn-ea"/>
          <a:cs typeface="+mn-cs"/>
        </a:defRPr>
      </a:lvl1pPr>
      <a:lvl2pPr marL="346075" indent="-342900" algn="l" rtl="0" eaLnBrk="0" fontAlgn="base" hangingPunct="0">
        <a:lnSpc>
          <a:spcPct val="85000"/>
        </a:lnSpc>
        <a:spcBef>
          <a:spcPts val="600"/>
        </a:spcBef>
        <a:spcAft>
          <a:spcPct val="0"/>
        </a:spcAft>
        <a:buFont typeface="Arial" charset="0"/>
        <a:buChar char=" "/>
        <a:defRPr sz="2400" kern="1200">
          <a:solidFill>
            <a:srgbClr val="FFFFFF"/>
          </a:solidFill>
          <a:latin typeface="+mn-lt"/>
          <a:ea typeface="+mn-ea"/>
          <a:cs typeface="+mn-cs"/>
        </a:defRPr>
      </a:lvl2pPr>
      <a:lvl3pPr marL="547688" indent="-547688" algn="l" rtl="0" eaLnBrk="0" fontAlgn="base" hangingPunct="0">
        <a:lnSpc>
          <a:spcPct val="85000"/>
        </a:lnSpc>
        <a:spcBef>
          <a:spcPts val="600"/>
        </a:spcBef>
        <a:spcAft>
          <a:spcPct val="0"/>
        </a:spcAft>
        <a:buFont typeface="Arial" charset="0"/>
        <a:buChar char=" "/>
        <a:defRPr sz="2000" i="1" kern="1200">
          <a:solidFill>
            <a:srgbClr val="FFFFFF"/>
          </a:solidFill>
          <a:latin typeface="+mn-lt"/>
          <a:ea typeface="+mn-ea"/>
          <a:cs typeface="+mn-cs"/>
        </a:defRPr>
      </a:lvl3pPr>
      <a:lvl4pPr marL="822325" indent="-822325" algn="l" rtl="0" eaLnBrk="0" fontAlgn="base" hangingPunct="0">
        <a:lnSpc>
          <a:spcPct val="85000"/>
        </a:lnSpc>
        <a:spcBef>
          <a:spcPts val="600"/>
        </a:spcBef>
        <a:spcAft>
          <a:spcPct val="0"/>
        </a:spcAft>
        <a:buFont typeface="Arial" charset="0"/>
        <a:buChar char=" "/>
        <a:defRPr kern="1200">
          <a:solidFill>
            <a:srgbClr val="FFFFFF"/>
          </a:solidFill>
          <a:latin typeface="+mn-lt"/>
          <a:ea typeface="+mn-ea"/>
          <a:cs typeface="+mn-cs"/>
        </a:defRPr>
      </a:lvl4pPr>
      <a:lvl5pPr marL="1096963" indent="-1096963" algn="l" rtl="0" eaLnBrk="0" fontAlgn="base" hangingPunct="0">
        <a:lnSpc>
          <a:spcPct val="85000"/>
        </a:lnSpc>
        <a:spcBef>
          <a:spcPts val="600"/>
        </a:spcBef>
        <a:spcAft>
          <a:spcPct val="0"/>
        </a:spcAft>
        <a:buFont typeface="Arial" charset="0"/>
        <a:buChar char=" "/>
        <a:defRPr kern="1200">
          <a:solidFill>
            <a:srgbClr val="FFFFFF"/>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rcnhca.org.uk/" TargetMode="External"/><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Physician" TargetMode="External"/><Relationship Id="rId2" Type="http://schemas.openxmlformats.org/officeDocument/2006/relationships/hyperlink" Target="http://en.wikipedia.org/wiki/Nurse"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66750" y="4206875"/>
            <a:ext cx="9229725" cy="1646238"/>
          </a:xfrm>
        </p:spPr>
        <p:txBody>
          <a:bodyPr/>
          <a:lstStyle/>
          <a:p>
            <a:pPr eaLnBrk="1" hangingPunct="1">
              <a:defRPr/>
            </a:pPr>
            <a:r>
              <a:rPr lang="en-GB" smtClean="0"/>
              <a:t>Nicki Morle</a:t>
            </a:r>
          </a:p>
          <a:p>
            <a:pPr eaLnBrk="1" hangingPunct="1">
              <a:defRPr/>
            </a:pPr>
            <a:r>
              <a:rPr lang="en-GB" smtClean="0"/>
              <a:t>Nursing Manager</a:t>
            </a:r>
          </a:p>
          <a:p>
            <a:pPr eaLnBrk="1" hangingPunct="1">
              <a:defRPr/>
            </a:pPr>
            <a:r>
              <a:rPr lang="en-GB" smtClean="0"/>
              <a:t>University of Bristol Students’ Health Service</a:t>
            </a:r>
          </a:p>
        </p:txBody>
      </p:sp>
      <p:pic>
        <p:nvPicPr>
          <p:cNvPr id="14338"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
        <p:nvSpPr>
          <p:cNvPr id="5" name="Title 4"/>
          <p:cNvSpPr>
            <a:spLocks noGrp="1"/>
          </p:cNvSpPr>
          <p:nvPr>
            <p:ph type="ctrTitle"/>
          </p:nvPr>
        </p:nvSpPr>
        <p:spPr>
          <a:xfrm>
            <a:off x="228600" y="206375"/>
            <a:ext cx="10782300" cy="3352800"/>
          </a:xfrm>
        </p:spPr>
        <p:txBody>
          <a:bodyPr wrap="square" numCol="1" anchorCtr="0" compatLnSpc="1">
            <a:prstTxWarp prst="textNoShape">
              <a:avLst/>
            </a:prstTxWarp>
          </a:bodyPr>
          <a:lstStyle/>
          <a:p>
            <a:pPr eaLnBrk="1" hangingPunct="1">
              <a:defRPr/>
            </a:pPr>
            <a:r>
              <a:rPr lang="en-GB" sz="5400" smtClean="0"/>
              <a:t/>
            </a:r>
            <a:br>
              <a:rPr lang="en-GB" sz="5400" smtClean="0"/>
            </a:br>
            <a:r>
              <a:rPr lang="en-GB" sz="4400" smtClean="0"/>
              <a:t>Skill mix…..a work in progress?</a:t>
            </a:r>
            <a:r>
              <a:rPr lang="en-GB" sz="5400" smtClean="0"/>
              <a:t/>
            </a:r>
            <a:br>
              <a:rPr lang="en-GB" sz="5400" smtClean="0"/>
            </a:br>
            <a:r>
              <a:rPr lang="en-GB" sz="5400" smtClean="0"/>
              <a:t/>
            </a:r>
            <a:br>
              <a:rPr lang="en-GB" sz="5400" smtClean="0"/>
            </a:br>
            <a:r>
              <a:rPr lang="en-GB" sz="5400" smtClean="0"/>
              <a:t/>
            </a:r>
            <a:br>
              <a:rPr lang="en-GB" sz="5400" smtClean="0"/>
            </a:br>
            <a:endParaRPr lang="en-US" sz="400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6750" y="2173288"/>
            <a:ext cx="10782300" cy="3352800"/>
          </a:xfrm>
        </p:spPr>
        <p:txBody>
          <a:bodyPr wrap="square" numCol="1" anchorCtr="0" compatLnSpc="1">
            <a:prstTxWarp prst="textNoShape">
              <a:avLst/>
            </a:prstTxWarp>
          </a:bodyPr>
          <a:lstStyle/>
          <a:p>
            <a:pPr eaLnBrk="1" hangingPunct="1">
              <a:defRPr/>
            </a:pPr>
            <a:r>
              <a:rPr lang="en-GB" sz="5000" smtClean="0"/>
              <a:t>                   Our Story </a:t>
            </a:r>
            <a:br>
              <a:rPr lang="en-GB" sz="5000" smtClean="0"/>
            </a:br>
            <a:r>
              <a:rPr lang="en-GB" sz="5000" smtClean="0"/>
              <a:t/>
            </a:r>
            <a:br>
              <a:rPr lang="en-GB" sz="5000" smtClean="0"/>
            </a:br>
            <a:r>
              <a:rPr lang="en-GB" sz="5000" smtClean="0"/>
              <a:t>             </a:t>
            </a:r>
            <a:r>
              <a:rPr lang="en-GB" sz="4000" smtClean="0"/>
              <a:t>Julie Budd, Ian Bailey</a:t>
            </a:r>
            <a:br>
              <a:rPr lang="en-GB" sz="4000" smtClean="0"/>
            </a:br>
            <a:r>
              <a:rPr lang="en-GB" sz="4000" smtClean="0"/>
              <a:t>                Health Care Assistants</a:t>
            </a:r>
            <a:br>
              <a:rPr lang="en-GB" sz="4000" smtClean="0"/>
            </a:br>
            <a:r>
              <a:rPr lang="en-GB" sz="4000" smtClean="0"/>
              <a:t/>
            </a:r>
            <a:br>
              <a:rPr lang="en-GB" sz="4000" smtClean="0"/>
            </a:br>
            <a:r>
              <a:rPr lang="en-GB" sz="4000" smtClean="0"/>
              <a:t>University of Bristol Students' Health Service</a:t>
            </a:r>
            <a:br>
              <a:rPr lang="en-GB" sz="4000" smtClean="0"/>
            </a:br>
            <a:endParaRPr lang="en-US" sz="4000" smtClean="0"/>
          </a:p>
        </p:txBody>
      </p:sp>
      <p:sp>
        <p:nvSpPr>
          <p:cNvPr id="3" name="Subtitle 2"/>
          <p:cNvSpPr>
            <a:spLocks noGrp="1"/>
          </p:cNvSpPr>
          <p:nvPr>
            <p:ph type="subTitle" idx="1"/>
          </p:nvPr>
        </p:nvSpPr>
        <p:spPr>
          <a:xfrm>
            <a:off x="349250" y="5526088"/>
            <a:ext cx="9228138" cy="1646237"/>
          </a:xfrm>
        </p:spPr>
        <p:txBody>
          <a:bodyPr rtlCol="0"/>
          <a:lstStyle/>
          <a:p>
            <a:pPr eaLnBrk="1" fontAlgn="auto" hangingPunct="1">
              <a:spcAft>
                <a:spcPts val="0"/>
              </a:spcAft>
              <a:buFont typeface="Arial" pitchFamily="34" charset="0"/>
              <a:buNone/>
              <a:defRPr/>
            </a:pPr>
            <a:endParaRPr lang="en-GB" dirty="0" smtClean="0"/>
          </a:p>
          <a:p>
            <a:pPr eaLnBrk="1" fontAlgn="auto" hangingPunct="1">
              <a:spcAft>
                <a:spcPts val="0"/>
              </a:spcAft>
              <a:buFont typeface="Arial" pitchFamily="34" charset="0"/>
              <a:buNone/>
              <a:defRPr/>
            </a:pPr>
            <a:endParaRPr lang="en-US" dirty="0"/>
          </a:p>
        </p:txBody>
      </p:sp>
      <p:pic>
        <p:nvPicPr>
          <p:cNvPr id="24579"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46150"/>
            <a:ext cx="9777413" cy="1644650"/>
          </a:xfrm>
        </p:spPr>
        <p:txBody>
          <a:bodyPr/>
          <a:lstStyle/>
          <a:p>
            <a:pPr eaLnBrk="1" hangingPunct="1">
              <a:lnSpc>
                <a:spcPct val="65000"/>
              </a:lnSpc>
              <a:defRPr/>
            </a:pPr>
            <a:r>
              <a:rPr lang="en-GB" sz="2000" smtClean="0"/>
              <a:t>                                               </a:t>
            </a:r>
            <a:r>
              <a:rPr lang="en-GB" sz="5400" smtClean="0"/>
              <a:t>Summary</a:t>
            </a:r>
          </a:p>
          <a:p>
            <a:pPr eaLnBrk="1" hangingPunct="1">
              <a:lnSpc>
                <a:spcPct val="65000"/>
              </a:lnSpc>
              <a:defRPr/>
            </a:pPr>
            <a:endParaRPr lang="en-US" sz="2000" smtClean="0"/>
          </a:p>
          <a:p>
            <a:pPr eaLnBrk="1" hangingPunct="1">
              <a:lnSpc>
                <a:spcPct val="65000"/>
              </a:lnSpc>
              <a:defRPr/>
            </a:pPr>
            <a:r>
              <a:rPr lang="en-US" smtClean="0"/>
              <a:t>Valuing your team members and investing in                                    </a:t>
            </a:r>
          </a:p>
          <a:p>
            <a:pPr eaLnBrk="1" hangingPunct="1">
              <a:lnSpc>
                <a:spcPct val="65000"/>
              </a:lnSpc>
              <a:defRPr/>
            </a:pPr>
            <a:r>
              <a:rPr lang="en-US" smtClean="0"/>
              <a:t>them can achieve  positive benefits for the </a:t>
            </a:r>
          </a:p>
          <a:p>
            <a:pPr eaLnBrk="1" hangingPunct="1">
              <a:lnSpc>
                <a:spcPct val="65000"/>
              </a:lnSpc>
              <a:defRPr/>
            </a:pPr>
            <a:r>
              <a:rPr lang="en-US" smtClean="0"/>
              <a:t>individuals, the team as a whole and on the quality of </a:t>
            </a:r>
          </a:p>
          <a:p>
            <a:pPr eaLnBrk="1" hangingPunct="1">
              <a:lnSpc>
                <a:spcPct val="65000"/>
              </a:lnSpc>
              <a:defRPr/>
            </a:pPr>
            <a:r>
              <a:rPr lang="en-US" smtClean="0"/>
              <a:t>patient care including:</a:t>
            </a:r>
          </a:p>
          <a:p>
            <a:pPr eaLnBrk="1" hangingPunct="1">
              <a:lnSpc>
                <a:spcPct val="65000"/>
              </a:lnSpc>
              <a:defRPr/>
            </a:pPr>
            <a:endParaRPr lang="en-US" smtClean="0"/>
          </a:p>
          <a:p>
            <a:pPr eaLnBrk="1" hangingPunct="1">
              <a:lnSpc>
                <a:spcPct val="65000"/>
              </a:lnSpc>
              <a:defRPr/>
            </a:pPr>
            <a:r>
              <a:rPr lang="en-US" smtClean="0"/>
              <a:t>     Patient satisfaction</a:t>
            </a:r>
          </a:p>
          <a:p>
            <a:pPr eaLnBrk="1" hangingPunct="1">
              <a:lnSpc>
                <a:spcPct val="65000"/>
              </a:lnSpc>
              <a:defRPr/>
            </a:pPr>
            <a:r>
              <a:rPr lang="en-US" smtClean="0"/>
              <a:t>     Staff recruitment and retention</a:t>
            </a:r>
          </a:p>
          <a:p>
            <a:pPr eaLnBrk="1" hangingPunct="1">
              <a:lnSpc>
                <a:spcPct val="65000"/>
              </a:lnSpc>
              <a:defRPr/>
            </a:pPr>
            <a:r>
              <a:rPr lang="en-US" smtClean="0"/>
              <a:t>     Maximize use of resources </a:t>
            </a:r>
          </a:p>
          <a:p>
            <a:pPr eaLnBrk="1" hangingPunct="1">
              <a:lnSpc>
                <a:spcPct val="65000"/>
              </a:lnSpc>
              <a:defRPr/>
            </a:pPr>
            <a:r>
              <a:rPr lang="en-US" smtClean="0"/>
              <a:t>     Value for money</a:t>
            </a:r>
          </a:p>
        </p:txBody>
      </p:sp>
      <p:pic>
        <p:nvPicPr>
          <p:cNvPr id="25602"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1471613"/>
            <a:ext cx="10782300" cy="3355976"/>
          </a:xfrm>
        </p:spPr>
        <p:txBody>
          <a:bodyPr wrap="square" numCol="1" anchorCtr="0" compatLnSpc="1">
            <a:prstTxWarp prst="textNoShape">
              <a:avLst/>
            </a:prstTxWarp>
          </a:bodyPr>
          <a:lstStyle/>
          <a:p>
            <a:pPr marL="1028700" indent="-1028700" eaLnBrk="1" hangingPunct="1">
              <a:defRPr/>
            </a:pPr>
            <a:r>
              <a:rPr lang="en-US" sz="3200" smtClean="0"/>
              <a:t/>
            </a:r>
            <a:br>
              <a:rPr lang="en-US" sz="3200" smtClean="0"/>
            </a:br>
            <a:r>
              <a:rPr lang="en-US" sz="3200" smtClean="0"/>
              <a:t/>
            </a:r>
            <a:br>
              <a:rPr lang="en-US" sz="3200" smtClean="0"/>
            </a:br>
            <a:r>
              <a:rPr lang="en-US" sz="3200" smtClean="0"/>
              <a:t/>
            </a:r>
            <a:br>
              <a:rPr lang="en-US" sz="3200" smtClean="0"/>
            </a:br>
            <a:r>
              <a:rPr lang="en-US" sz="3200" smtClean="0"/>
              <a:t/>
            </a:r>
            <a:br>
              <a:rPr lang="en-US" sz="3200" smtClean="0"/>
            </a:br>
            <a:r>
              <a:rPr lang="en-US" sz="3200" smtClean="0"/>
              <a:t/>
            </a:r>
            <a:br>
              <a:rPr lang="en-US" sz="3200" smtClean="0"/>
            </a:br>
            <a:r>
              <a:rPr lang="en-US" sz="3200" smtClean="0"/>
              <a:t/>
            </a:r>
            <a:br>
              <a:rPr lang="en-US" sz="3200" smtClean="0"/>
            </a:br>
            <a:r>
              <a:rPr lang="en-US" sz="3200" smtClean="0"/>
              <a:t/>
            </a:r>
            <a:br>
              <a:rPr lang="en-US" sz="3200" smtClean="0"/>
            </a:br>
            <a:r>
              <a:rPr lang="en-US" sz="3200" smtClean="0"/>
              <a:t/>
            </a:r>
            <a:br>
              <a:rPr lang="en-US" sz="3200" smtClean="0"/>
            </a:br>
            <a:endParaRPr lang="en-US" sz="2800" smtClean="0"/>
          </a:p>
        </p:txBody>
      </p:sp>
      <p:pic>
        <p:nvPicPr>
          <p:cNvPr id="26626"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
        <p:nvSpPr>
          <p:cNvPr id="26627" name="Text Box 6"/>
          <p:cNvSpPr txBox="1">
            <a:spLocks noChangeArrowheads="1"/>
          </p:cNvSpPr>
          <p:nvPr/>
        </p:nvSpPr>
        <p:spPr bwMode="auto">
          <a:xfrm>
            <a:off x="219075" y="1600200"/>
            <a:ext cx="11755438" cy="6580188"/>
          </a:xfrm>
          <a:prstGeom prst="rect">
            <a:avLst/>
          </a:prstGeom>
          <a:noFill/>
          <a:ln w="9525">
            <a:noFill/>
            <a:miter lim="800000"/>
            <a:headEnd/>
            <a:tailEnd/>
          </a:ln>
        </p:spPr>
        <p:txBody>
          <a:bodyPr wrap="none">
            <a:spAutoFit/>
          </a:bodyPr>
          <a:lstStyle/>
          <a:p>
            <a:pPr marL="762000" indent="-762000" defTabSz="914400"/>
            <a:endParaRPr lang="en-GB" sz="2800"/>
          </a:p>
          <a:p>
            <a:pPr marL="762000" indent="-762000" defTabSz="914400">
              <a:spcBef>
                <a:spcPct val="30000"/>
              </a:spcBef>
            </a:pPr>
            <a:r>
              <a:rPr lang="en-GB" sz="2800"/>
              <a:t>1.  The Cavendish review: an independent review into healthcare assistants and </a:t>
            </a:r>
          </a:p>
          <a:p>
            <a:pPr marL="762000" indent="-762000" defTabSz="914400">
              <a:spcBef>
                <a:spcPct val="30000"/>
              </a:spcBef>
            </a:pPr>
            <a:r>
              <a:rPr lang="en-GB" sz="2800"/>
              <a:t>      support workers, Camilla Cavendish, Department of Health, (July  2013)</a:t>
            </a:r>
          </a:p>
          <a:p>
            <a:pPr marL="762000" indent="-762000" defTabSz="914400">
              <a:spcBef>
                <a:spcPct val="30000"/>
              </a:spcBef>
            </a:pPr>
            <a:r>
              <a:rPr lang="en-GB" sz="2800"/>
              <a:t>2.   http://rcnhca.org.uk/quality/accountability-and-delegation/ </a:t>
            </a:r>
          </a:p>
          <a:p>
            <a:pPr marL="762000" indent="-762000" defTabSz="914400">
              <a:spcBef>
                <a:spcPct val="30000"/>
              </a:spcBef>
            </a:pPr>
            <a:r>
              <a:rPr lang="en-GB" sz="2800"/>
              <a:t>      (accessed June 2014)</a:t>
            </a:r>
          </a:p>
          <a:p>
            <a:pPr marL="762000" indent="-762000" defTabSz="914400">
              <a:spcBef>
                <a:spcPct val="30000"/>
              </a:spcBef>
            </a:pPr>
            <a:r>
              <a:rPr lang="en-GB" sz="2800"/>
              <a:t>3.   Buchan &amp; O’May  Determining skill mix Human resources </a:t>
            </a:r>
          </a:p>
          <a:p>
            <a:pPr marL="762000" indent="-762000" defTabSz="914400">
              <a:spcBef>
                <a:spcPct val="30000"/>
              </a:spcBef>
            </a:pPr>
            <a:r>
              <a:rPr lang="en-GB" sz="2800"/>
              <a:t>      Development Journal Vol 4 issue 2 (2000)</a:t>
            </a:r>
          </a:p>
          <a:p>
            <a:pPr marL="762000" indent="-762000" defTabSz="914400">
              <a:spcBef>
                <a:spcPct val="30000"/>
              </a:spcBef>
            </a:pPr>
            <a:r>
              <a:rPr lang="en-GB" sz="2800"/>
              <a:t>4.   Compassion in Practice, NHS England (2012).</a:t>
            </a:r>
          </a:p>
          <a:p>
            <a:pPr marL="762000" indent="-762000" defTabSz="914400">
              <a:spcBef>
                <a:spcPct val="30000"/>
              </a:spcBef>
            </a:pPr>
            <a:r>
              <a:rPr lang="en-GB" sz="2800"/>
              <a:t>5.   RCN First Steps programme  </a:t>
            </a:r>
            <a:r>
              <a:rPr lang="en-GB" sz="2800">
                <a:hlinkClick r:id="rId3"/>
              </a:rPr>
              <a:t>http://rcnhca.org.uk/</a:t>
            </a:r>
            <a:r>
              <a:rPr lang="en-GB" sz="2800"/>
              <a:t>  accessed June 2014)</a:t>
            </a:r>
          </a:p>
          <a:p>
            <a:pPr marL="762000" indent="-762000" defTabSz="914400">
              <a:spcBef>
                <a:spcPct val="30000"/>
              </a:spcBef>
              <a:buFontTx/>
              <a:buAutoNum type="arabicPeriod" startAt="6"/>
            </a:pPr>
            <a:endParaRPr lang="en-GB" sz="2800"/>
          </a:p>
          <a:p>
            <a:pPr marL="762000" indent="-762000" defTabSz="914400">
              <a:spcBef>
                <a:spcPct val="30000"/>
              </a:spcBef>
              <a:buFontTx/>
              <a:buAutoNum type="arabicPeriod"/>
            </a:pPr>
            <a:endParaRPr lang="en-GB" sz="3200"/>
          </a:p>
          <a:p>
            <a:pPr marL="762000" indent="-762000" defTabSz="914400"/>
            <a:r>
              <a:rPr lang="en-GB" sz="2800"/>
              <a:t> </a:t>
            </a:r>
          </a:p>
        </p:txBody>
      </p:sp>
      <p:sp>
        <p:nvSpPr>
          <p:cNvPr id="26628" name="Rectangle 8"/>
          <p:cNvSpPr>
            <a:spLocks noChangeArrowheads="1"/>
          </p:cNvSpPr>
          <p:nvPr/>
        </p:nvSpPr>
        <p:spPr bwMode="auto">
          <a:xfrm>
            <a:off x="3048000" y="944563"/>
            <a:ext cx="6096000" cy="1311275"/>
          </a:xfrm>
          <a:prstGeom prst="rect">
            <a:avLst/>
          </a:prstGeom>
          <a:noFill/>
          <a:ln w="9525">
            <a:noFill/>
            <a:miter lim="800000"/>
            <a:headEnd/>
            <a:tailEnd/>
          </a:ln>
        </p:spPr>
        <p:txBody>
          <a:bodyPr>
            <a:spAutoFit/>
          </a:bodyPr>
          <a:lstStyle/>
          <a:p>
            <a:pPr defTabSz="914400"/>
            <a:endParaRPr lang="en-US"/>
          </a:p>
          <a:p>
            <a:pPr defTabSz="914400"/>
            <a:endParaRPr lang="en-US" b="1"/>
          </a:p>
        </p:txBody>
      </p:sp>
      <p:sp>
        <p:nvSpPr>
          <p:cNvPr id="26629" name="Rectangle 5"/>
          <p:cNvSpPr>
            <a:spLocks noChangeArrowheads="1"/>
          </p:cNvSpPr>
          <p:nvPr/>
        </p:nvSpPr>
        <p:spPr bwMode="auto">
          <a:xfrm>
            <a:off x="3457575" y="557213"/>
            <a:ext cx="2482850" cy="701675"/>
          </a:xfrm>
          <a:prstGeom prst="rect">
            <a:avLst/>
          </a:prstGeom>
          <a:noFill/>
          <a:ln w="9525">
            <a:noFill/>
            <a:miter lim="800000"/>
            <a:headEnd/>
            <a:tailEnd/>
          </a:ln>
        </p:spPr>
        <p:txBody>
          <a:bodyPr>
            <a:spAutoFit/>
          </a:bodyPr>
          <a:lstStyle/>
          <a:p>
            <a:pPr defTabSz="914400"/>
            <a:r>
              <a:rPr lang="en-US"/>
              <a:t>References    </a:t>
            </a:r>
            <a:endParaRPr lang="en-GB"/>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038" y="1344613"/>
            <a:ext cx="10398125" cy="3352800"/>
          </a:xfrm>
        </p:spPr>
        <p:txBody>
          <a:bodyPr wrap="square" numCol="1" anchorCtr="0" compatLnSpc="1">
            <a:prstTxWarp prst="textNoShape">
              <a:avLst/>
            </a:prstTxWarp>
          </a:bodyPr>
          <a:lstStyle/>
          <a:p>
            <a:pPr eaLnBrk="1" hangingPunct="1">
              <a:defRPr/>
            </a:pPr>
            <a:r>
              <a:rPr lang="en-GB" sz="5400" smtClean="0"/>
              <a:t>             Any Questions?</a:t>
            </a:r>
            <a:br>
              <a:rPr lang="en-GB" sz="5400" smtClean="0"/>
            </a:br>
            <a:r>
              <a:rPr lang="en-GB" sz="8000" smtClean="0"/>
              <a:t/>
            </a:r>
            <a:br>
              <a:rPr lang="en-GB" sz="8000" smtClean="0"/>
            </a:br>
            <a:r>
              <a:rPr lang="en-GB" sz="8000" smtClean="0"/>
              <a:t/>
            </a:r>
            <a:br>
              <a:rPr lang="en-GB" sz="8000" smtClean="0"/>
            </a:br>
            <a:r>
              <a:rPr lang="en-GB" sz="4000" smtClean="0"/>
              <a:t>Nicki.morle@bristol.ac.uk</a:t>
            </a:r>
            <a:endParaRPr lang="en-US" sz="4000" smtClean="0"/>
          </a:p>
        </p:txBody>
      </p:sp>
      <p:pic>
        <p:nvPicPr>
          <p:cNvPr id="27650"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bwMode="auto"/>
        <p:txBody>
          <a:bodyPr wrap="square" numCol="1" anchorCtr="0" compatLnSpc="1">
            <a:prstTxWarp prst="textNoShape">
              <a:avLst/>
            </a:prstTxWarp>
          </a:bodyPr>
          <a:lstStyle/>
          <a:p>
            <a:pPr>
              <a:defRPr/>
            </a:pPr>
            <a:r>
              <a:rPr lang="en-GB" sz="4400" smtClean="0"/>
              <a:t/>
            </a:r>
            <a:br>
              <a:rPr lang="en-GB" sz="4400" smtClean="0"/>
            </a:br>
            <a:r>
              <a:rPr lang="en-GB" sz="4400" smtClean="0"/>
              <a:t/>
            </a:r>
            <a:br>
              <a:rPr lang="en-GB" sz="4400" smtClean="0"/>
            </a:br>
            <a:r>
              <a:rPr lang="en-GB" sz="4400" smtClean="0"/>
              <a:t/>
            </a:r>
            <a:br>
              <a:rPr lang="en-GB" sz="4400" smtClean="0"/>
            </a:br>
            <a:r>
              <a:rPr lang="en-GB" sz="4400" smtClean="0"/>
              <a:t/>
            </a:r>
            <a:br>
              <a:rPr lang="en-GB" sz="4400" smtClean="0"/>
            </a:br>
            <a:r>
              <a:rPr lang="en-GB" sz="4400" smtClean="0"/>
              <a:t/>
            </a:r>
            <a:br>
              <a:rPr lang="en-GB" sz="4400" smtClean="0"/>
            </a:br>
            <a:r>
              <a:rPr lang="en-GB" sz="4400" smtClean="0"/>
              <a:t>“Too often we underestimate the power of a touch, a smile, a kind word, a listening ear, an honest compliment, or the smallest act of caring, all of which have the potential to turn a life around.”</a:t>
            </a:r>
            <a:br>
              <a:rPr lang="en-GB" sz="4400" smtClean="0"/>
            </a:br>
            <a:endParaRPr lang="en-GB" sz="4400" smtClean="0"/>
          </a:p>
        </p:txBody>
      </p:sp>
      <p:sp>
        <p:nvSpPr>
          <p:cNvPr id="28674" name="Text Box 5"/>
          <p:cNvSpPr txBox="1">
            <a:spLocks noChangeArrowheads="1"/>
          </p:cNvSpPr>
          <p:nvPr/>
        </p:nvSpPr>
        <p:spPr bwMode="auto">
          <a:xfrm>
            <a:off x="584200" y="4202113"/>
            <a:ext cx="2922588" cy="701675"/>
          </a:xfrm>
          <a:prstGeom prst="rect">
            <a:avLst/>
          </a:prstGeom>
          <a:noFill/>
          <a:ln w="9525">
            <a:noFill/>
            <a:miter lim="800000"/>
            <a:headEnd/>
            <a:tailEnd/>
          </a:ln>
        </p:spPr>
        <p:txBody>
          <a:bodyPr wrap="none">
            <a:spAutoFit/>
          </a:bodyPr>
          <a:lstStyle/>
          <a:p>
            <a:pPr defTabSz="914400"/>
            <a:r>
              <a:rPr lang="en-GB"/>
              <a:t>Leo Bascaglia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07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p:cNvSpPr>
          <p:nvPr>
            <p:ph type="title" idx="4294967295"/>
          </p:nvPr>
        </p:nvSpPr>
        <p:spPr bwMode="auto"/>
        <p:txBody>
          <a:bodyPr wrap="square" numCol="1" anchorCtr="0" compatLnSpc="1">
            <a:prstTxWarp prst="textNoShape">
              <a:avLst/>
            </a:prstTxWarp>
          </a:bodyPr>
          <a:lstStyle/>
          <a:p>
            <a:pPr>
              <a:lnSpc>
                <a:spcPct val="150000"/>
              </a:lnSpc>
              <a:defRPr/>
            </a:pPr>
            <a:r>
              <a:rPr lang="en-GB" sz="4000" smtClean="0"/>
              <a:t/>
            </a:r>
            <a:br>
              <a:rPr lang="en-GB" sz="4000" smtClean="0"/>
            </a:br>
            <a:r>
              <a:rPr lang="en-GB" sz="4000" smtClean="0"/>
              <a:t/>
            </a:r>
            <a:br>
              <a:rPr lang="en-GB" sz="4000" smtClean="0"/>
            </a:br>
            <a:r>
              <a:rPr lang="en-GB" sz="4000" smtClean="0"/>
              <a:t/>
            </a:r>
            <a:br>
              <a:rPr lang="en-GB" sz="4000" smtClean="0"/>
            </a:br>
            <a:r>
              <a:rPr lang="en-GB" sz="4000" smtClean="0"/>
              <a:t/>
            </a:r>
            <a:br>
              <a:rPr lang="en-GB" sz="4000" smtClean="0"/>
            </a:br>
            <a:r>
              <a:rPr lang="en-GB" sz="4000" smtClean="0"/>
              <a:t/>
            </a:r>
            <a:br>
              <a:rPr lang="en-GB" sz="4000" smtClean="0"/>
            </a:br>
            <a:r>
              <a:rPr lang="en-GB" sz="4000" smtClean="0"/>
              <a:t/>
            </a:r>
            <a:br>
              <a:rPr lang="en-GB" sz="4000" smtClean="0"/>
            </a:br>
            <a:r>
              <a:rPr lang="en-GB" sz="4000" smtClean="0"/>
              <a:t/>
            </a:r>
            <a:br>
              <a:rPr lang="en-GB" sz="4000" smtClean="0"/>
            </a:br>
            <a:r>
              <a:rPr lang="en-GB" sz="4000" smtClean="0"/>
              <a:t>“If the NHS wants to improve patient care, it should see healthcare assistants as a critical, strategic resource, yet many HCAs feel undervalued and overlooked”</a:t>
            </a:r>
            <a:br>
              <a:rPr lang="en-GB" sz="4000" smtClean="0"/>
            </a:br>
            <a:r>
              <a:rPr lang="en-GB" sz="3600" smtClean="0"/>
              <a:t>Camilla Cavendish   2013</a:t>
            </a:r>
            <a:r>
              <a:rPr lang="en-GB" sz="3600" baseline="30000" smtClean="0"/>
              <a:t>1</a:t>
            </a:r>
          </a:p>
        </p:txBody>
      </p:sp>
      <p:sp>
        <p:nvSpPr>
          <p:cNvPr id="15362" name="Rectangle 3"/>
          <p:cNvSpPr>
            <a:spLocks noGrp="1"/>
          </p:cNvSpPr>
          <p:nvPr>
            <p:ph type="body" idx="4294967295"/>
          </p:nvPr>
        </p:nvSpPr>
        <p:spPr>
          <a:xfrm>
            <a:off x="0" y="685800"/>
            <a:ext cx="10753725" cy="3767138"/>
          </a:xfrm>
        </p:spPr>
        <p:txBody>
          <a:bodyPr/>
          <a:lstStyle/>
          <a:p>
            <a:pPr>
              <a:buFont typeface="Arial" charset="0"/>
              <a:buNone/>
            </a:pPr>
            <a:r>
              <a:rPr lang="en-GB" smtClean="0"/>
              <a:t>c</a:t>
            </a:r>
          </a:p>
        </p:txBody>
      </p:sp>
      <p:pic>
        <p:nvPicPr>
          <p:cNvPr id="15363"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07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536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autoUpdateAnimBg="0"/>
      <p:bldP spid="15362"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bwMode="auto"/>
        <p:txBody>
          <a:bodyPr wrap="square" numCol="1" anchorCtr="0" compatLnSpc="1">
            <a:prstTxWarp prst="textNoShape">
              <a:avLst/>
            </a:prstTxWarp>
          </a:bodyPr>
          <a:lstStyle/>
          <a:p>
            <a:pPr>
              <a:defRPr/>
            </a:pPr>
            <a:r>
              <a:rPr lang="en-GB" sz="4400" smtClean="0"/>
              <a:t> </a:t>
            </a:r>
            <a:r>
              <a:rPr lang="en-GB" smtClean="0"/>
              <a:t>        What is skill mix?</a:t>
            </a:r>
          </a:p>
        </p:txBody>
      </p:sp>
      <p:sp>
        <p:nvSpPr>
          <p:cNvPr id="16386" name="Rectangle 3"/>
          <p:cNvSpPr>
            <a:spLocks noGrp="1"/>
          </p:cNvSpPr>
          <p:nvPr>
            <p:ph type="body" idx="4294967295"/>
          </p:nvPr>
        </p:nvSpPr>
        <p:spPr>
          <a:xfrm>
            <a:off x="304800" y="2011363"/>
            <a:ext cx="11353800" cy="4846637"/>
          </a:xfrm>
          <a:solidFill>
            <a:schemeClr val="accent1"/>
          </a:solidFill>
        </p:spPr>
        <p:txBody>
          <a:bodyPr/>
          <a:lstStyle/>
          <a:p>
            <a:pPr>
              <a:buFont typeface="Arial" charset="0"/>
              <a:buNone/>
            </a:pPr>
            <a:endParaRPr lang="en-GB" smtClean="0">
              <a:solidFill>
                <a:schemeClr val="tx1"/>
              </a:solidFill>
            </a:endParaRPr>
          </a:p>
          <a:p>
            <a:pPr>
              <a:buFontTx/>
              <a:buChar char="•"/>
            </a:pPr>
            <a:r>
              <a:rPr lang="en-GB" sz="3600" smtClean="0">
                <a:solidFill>
                  <a:schemeClr val="tx1"/>
                </a:solidFill>
              </a:rPr>
              <a:t>A combination of skills available at a specific time</a:t>
            </a:r>
          </a:p>
          <a:p>
            <a:pPr>
              <a:buFontTx/>
              <a:buChar char="•"/>
            </a:pPr>
            <a:r>
              <a:rPr lang="en-GB" sz="3600" smtClean="0">
                <a:solidFill>
                  <a:schemeClr val="tx1"/>
                </a:solidFill>
              </a:rPr>
              <a:t>A mix of posts in a given facility</a:t>
            </a:r>
          </a:p>
          <a:p>
            <a:pPr>
              <a:buFontTx/>
              <a:buChar char="•"/>
            </a:pPr>
            <a:r>
              <a:rPr lang="en-GB" sz="3600" smtClean="0">
                <a:solidFill>
                  <a:schemeClr val="tx1"/>
                </a:solidFill>
              </a:rPr>
              <a:t>A mix of employees in a post </a:t>
            </a:r>
          </a:p>
          <a:p>
            <a:pPr>
              <a:buFontTx/>
              <a:buChar char="•"/>
            </a:pPr>
            <a:r>
              <a:rPr lang="en-GB" sz="3600" smtClean="0">
                <a:solidFill>
                  <a:schemeClr val="tx1"/>
                </a:solidFill>
              </a:rPr>
              <a:t>A combination of activities that comprises each role</a:t>
            </a:r>
            <a:r>
              <a:rPr lang="en-GB" sz="3600" baseline="30000" smtClean="0">
                <a:solidFill>
                  <a:schemeClr val="tx1"/>
                </a:solidFill>
              </a:rPr>
              <a:t>3</a:t>
            </a:r>
          </a:p>
          <a:p>
            <a:pPr>
              <a:buFontTx/>
              <a:buChar char="•"/>
            </a:pPr>
            <a:endParaRPr lang="en-GB" sz="3600" baseline="30000" smtClean="0">
              <a:solidFill>
                <a:schemeClr val="tx1"/>
              </a:solidFill>
            </a:endParaRPr>
          </a:p>
        </p:txBody>
      </p:sp>
      <p:pic>
        <p:nvPicPr>
          <p:cNvPr id="16387"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
        <p:nvSpPr>
          <p:cNvPr id="16388" name="Rectangle 5"/>
          <p:cNvSpPr>
            <a:spLocks noChangeArrowheads="1"/>
          </p:cNvSpPr>
          <p:nvPr/>
        </p:nvSpPr>
        <p:spPr bwMode="auto">
          <a:xfrm>
            <a:off x="0" y="1403350"/>
            <a:ext cx="9153525" cy="1085850"/>
          </a:xfrm>
          <a:prstGeom prst="rect">
            <a:avLst/>
          </a:prstGeom>
          <a:noFill/>
          <a:ln w="9525">
            <a:noFill/>
            <a:miter lim="800000"/>
            <a:headEnd/>
            <a:tailEnd/>
          </a:ln>
        </p:spPr>
        <p:txBody>
          <a:bodyPr>
            <a:spAutoFit/>
          </a:bodyPr>
          <a:lstStyle/>
          <a:p>
            <a:pPr defTabSz="914400" eaLnBrk="0" hangingPunct="0">
              <a:lnSpc>
                <a:spcPct val="85000"/>
              </a:lnSpc>
              <a:spcBef>
                <a:spcPts val="1300"/>
              </a:spcBef>
              <a:buFont typeface="Arial" charset="0"/>
              <a:buChar char=" "/>
            </a:pPr>
            <a:endParaRPr lang="en-GB" sz="3200"/>
          </a:p>
          <a:p>
            <a:pPr defTabSz="914400" eaLnBrk="0" hangingPunct="0">
              <a:lnSpc>
                <a:spcPct val="85000"/>
              </a:lnSpc>
              <a:spcBef>
                <a:spcPts val="1300"/>
              </a:spcBef>
              <a:buFont typeface="Arial" charset="0"/>
              <a:buChar char=" "/>
            </a:pPr>
            <a:endParaRPr lang="en-GB" sz="32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379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38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638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638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638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utoUpdateAnimBg="0"/>
      <p:bldP spid="16386"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bwMode="auto"/>
        <p:txBody>
          <a:bodyPr wrap="square" numCol="1" anchorCtr="0" compatLnSpc="1">
            <a:prstTxWarp prst="textNoShape">
              <a:avLst/>
            </a:prstTxWarp>
          </a:bodyPr>
          <a:lstStyle/>
          <a:p>
            <a:pPr>
              <a:defRPr/>
            </a:pPr>
            <a:r>
              <a:rPr lang="en-GB" smtClean="0"/>
              <a:t>        What is skill mix?</a:t>
            </a:r>
          </a:p>
        </p:txBody>
      </p:sp>
      <p:sp>
        <p:nvSpPr>
          <p:cNvPr id="17410" name="Rectangle 3"/>
          <p:cNvSpPr>
            <a:spLocks noGrp="1"/>
          </p:cNvSpPr>
          <p:nvPr>
            <p:ph type="body" idx="4294967295"/>
          </p:nvPr>
        </p:nvSpPr>
        <p:spPr/>
        <p:txBody>
          <a:bodyPr/>
          <a:lstStyle/>
          <a:p>
            <a:pPr lvl="1">
              <a:lnSpc>
                <a:spcPct val="120000"/>
              </a:lnSpc>
              <a:spcBef>
                <a:spcPct val="0"/>
              </a:spcBef>
              <a:buFontTx/>
              <a:buChar char="•"/>
            </a:pPr>
            <a:r>
              <a:rPr lang="en-GB" sz="3600" smtClean="0">
                <a:solidFill>
                  <a:schemeClr val="tx1"/>
                </a:solidFill>
              </a:rPr>
              <a:t>Differences across occupational groups such as </a:t>
            </a:r>
            <a:r>
              <a:rPr lang="en-GB" sz="3600" smtClean="0">
                <a:solidFill>
                  <a:schemeClr val="tx1"/>
                </a:solidFill>
                <a:hlinkClick r:id="rId2" tooltip="Nurse"/>
              </a:rPr>
              <a:t>nurses</a:t>
            </a:r>
            <a:r>
              <a:rPr lang="en-GB" sz="3600" smtClean="0">
                <a:solidFill>
                  <a:schemeClr val="tx1"/>
                </a:solidFill>
              </a:rPr>
              <a:t> and </a:t>
            </a:r>
            <a:r>
              <a:rPr lang="en-GB" sz="3600" smtClean="0">
                <a:solidFill>
                  <a:schemeClr val="tx1"/>
                </a:solidFill>
                <a:hlinkClick r:id="rId3" tooltip="Physician"/>
              </a:rPr>
              <a:t>physicians</a:t>
            </a:r>
            <a:r>
              <a:rPr lang="en-GB" sz="3600" smtClean="0">
                <a:solidFill>
                  <a:schemeClr val="tx1"/>
                </a:solidFill>
              </a:rPr>
              <a:t> or between various sectors of the health system</a:t>
            </a:r>
          </a:p>
          <a:p>
            <a:pPr>
              <a:lnSpc>
                <a:spcPct val="120000"/>
              </a:lnSpc>
              <a:buFontTx/>
              <a:buChar char="•"/>
            </a:pPr>
            <a:r>
              <a:rPr lang="en-GB" sz="3600" smtClean="0">
                <a:solidFill>
                  <a:schemeClr val="tx1"/>
                </a:solidFill>
              </a:rPr>
              <a:t> A mix within an occupational group such as        between different types of nursing providers with   different level of training and different wage rates</a:t>
            </a:r>
            <a:r>
              <a:rPr lang="en-GB" sz="3600" baseline="30000" smtClean="0">
                <a:solidFill>
                  <a:schemeClr val="tx1"/>
                </a:solidFill>
              </a:rPr>
              <a:t>3</a:t>
            </a:r>
          </a:p>
          <a:p>
            <a:pPr>
              <a:lnSpc>
                <a:spcPct val="100000"/>
              </a:lnSpc>
              <a:buFontTx/>
              <a:buNone/>
            </a:pPr>
            <a:r>
              <a:rPr lang="en-GB" sz="3600" smtClean="0">
                <a:solidFill>
                  <a:schemeClr val="tx1"/>
                </a:solidFill>
              </a:rPr>
              <a:t>  </a:t>
            </a:r>
            <a:endParaRPr lang="en-GB" sz="3600" smtClean="0"/>
          </a:p>
        </p:txBody>
      </p:sp>
      <p:pic>
        <p:nvPicPr>
          <p:cNvPr id="17411" name="Picture 3"/>
          <p:cNvPicPr>
            <a:picLocks noChangeAspect="1"/>
          </p:cNvPicPr>
          <p:nvPr/>
        </p:nvPicPr>
        <p:blipFill>
          <a:blip r:embed="rId4"/>
          <a:srcRect/>
          <a:stretch>
            <a:fillRect/>
          </a:stretch>
        </p:blipFill>
        <p:spPr bwMode="auto">
          <a:xfrm>
            <a:off x="9155113" y="206375"/>
            <a:ext cx="2819400" cy="2044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74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74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74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17410"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bwMode="auto">
          <a:xfrm>
            <a:off x="657225" y="2667000"/>
            <a:ext cx="10772775" cy="3768725"/>
          </a:xfrm>
        </p:spPr>
        <p:txBody>
          <a:bodyPr wrap="square" numCol="1" anchorCtr="0" compatLnSpc="1">
            <a:prstTxWarp prst="textNoShape">
              <a:avLst/>
            </a:prstTxWarp>
          </a:bodyPr>
          <a:lstStyle/>
          <a:p>
            <a:pPr>
              <a:lnSpc>
                <a:spcPct val="100000"/>
              </a:lnSpc>
              <a:defRPr/>
            </a:pPr>
            <a:r>
              <a:rPr lang="en-GB" sz="3600" smtClean="0"/>
              <a:t>“We want the right staff, with the right skills, in the right place at the right time. There is no single ratio or formula that can calculate the answers to such complex questions</a:t>
            </a:r>
            <a:r>
              <a:rPr lang="en-GB" sz="3600" baseline="30000" smtClean="0"/>
              <a:t>”4</a:t>
            </a:r>
            <a:br>
              <a:rPr lang="en-GB" sz="3600" baseline="30000" smtClean="0"/>
            </a:br>
            <a:r>
              <a:rPr lang="en-GB" sz="3600" baseline="30000" smtClean="0"/>
              <a:t/>
            </a:r>
            <a:br>
              <a:rPr lang="en-GB" sz="3600" baseline="30000" smtClean="0"/>
            </a:br>
            <a:r>
              <a:rPr lang="en-GB" sz="3200" smtClean="0"/>
              <a:t>Jane Cummings </a:t>
            </a:r>
            <a:br>
              <a:rPr lang="en-GB" sz="3200" smtClean="0"/>
            </a:br>
            <a:r>
              <a:rPr lang="en-GB" sz="3200" smtClean="0"/>
              <a:t>Chief Nursing Officer for England</a:t>
            </a:r>
            <a:r>
              <a:rPr lang="en-GB" sz="6000" smtClean="0"/>
              <a:t/>
            </a:r>
            <a:br>
              <a:rPr lang="en-GB" sz="6000" smtClean="0"/>
            </a:br>
            <a:endParaRPr lang="en-GB" sz="6000" smtClean="0"/>
          </a:p>
        </p:txBody>
      </p:sp>
      <p:pic>
        <p:nvPicPr>
          <p:cNvPr id="18434"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96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7" name="Rectangle 5"/>
          <p:cNvSpPr>
            <a:spLocks noGrp="1"/>
          </p:cNvSpPr>
          <p:nvPr>
            <p:ph type="body" idx="4294967295"/>
          </p:nvPr>
        </p:nvSpPr>
        <p:spPr>
          <a:xfrm>
            <a:off x="304800" y="2251075"/>
            <a:ext cx="10753725" cy="4541838"/>
          </a:xfrm>
        </p:spPr>
        <p:txBody>
          <a:bodyPr/>
          <a:lstStyle/>
          <a:p>
            <a:pPr>
              <a:lnSpc>
                <a:spcPct val="150000"/>
              </a:lnSpc>
              <a:spcBef>
                <a:spcPct val="0"/>
              </a:spcBef>
              <a:buFont typeface="Arial" charset="0"/>
              <a:buNone/>
            </a:pPr>
            <a:r>
              <a:rPr lang="en-GB" smtClean="0">
                <a:solidFill>
                  <a:schemeClr val="tx1"/>
                </a:solidFill>
              </a:rPr>
              <a:t>“</a:t>
            </a:r>
            <a:r>
              <a:rPr lang="en-GB" sz="4000" smtClean="0">
                <a:solidFill>
                  <a:schemeClr val="tx1"/>
                </a:solidFill>
              </a:rPr>
              <a:t>There is good evidence that happy, well motivated staff deliver better care and that their patients have better outcomes.”</a:t>
            </a:r>
          </a:p>
          <a:p>
            <a:endParaRPr lang="en-GB" sz="4000" smtClean="0">
              <a:solidFill>
                <a:schemeClr val="tx1"/>
              </a:solidFill>
            </a:endParaRPr>
          </a:p>
          <a:p>
            <a:r>
              <a:rPr lang="en-GB" sz="4000" smtClean="0">
                <a:solidFill>
                  <a:schemeClr val="tx1"/>
                </a:solidFill>
              </a:rPr>
              <a:t>NHS 2013</a:t>
            </a:r>
            <a:r>
              <a:rPr lang="en-GB" sz="4000" baseline="30000" smtClean="0">
                <a:solidFill>
                  <a:schemeClr val="tx1"/>
                </a:solidFill>
              </a:rPr>
              <a:t>4</a:t>
            </a:r>
          </a:p>
        </p:txBody>
      </p:sp>
      <p:pic>
        <p:nvPicPr>
          <p:cNvPr id="19458"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p:cNvSpPr>
          <p:nvPr>
            <p:ph type="title" idx="4294967295"/>
          </p:nvPr>
        </p:nvSpPr>
        <p:spPr bwMode="auto"/>
        <p:txBody>
          <a:bodyPr wrap="square" numCol="1" anchorCtr="0" compatLnSpc="1">
            <a:prstTxWarp prst="textNoShape">
              <a:avLst/>
            </a:prstTxWarp>
          </a:bodyPr>
          <a:lstStyle/>
          <a:p>
            <a:pPr>
              <a:defRPr/>
            </a:pPr>
            <a:r>
              <a:rPr lang="en-GB" sz="4800" smtClean="0"/>
              <a:t>           </a:t>
            </a:r>
            <a:br>
              <a:rPr lang="en-GB" sz="4800" smtClean="0"/>
            </a:br>
            <a:r>
              <a:rPr lang="en-GB" sz="4800" smtClean="0"/>
              <a:t/>
            </a:r>
            <a:br>
              <a:rPr lang="en-GB" sz="4800" smtClean="0"/>
            </a:br>
            <a:r>
              <a:rPr lang="en-GB" sz="4800" smtClean="0"/>
              <a:t/>
            </a:r>
            <a:br>
              <a:rPr lang="en-GB" sz="4800" smtClean="0"/>
            </a:br>
            <a:r>
              <a:rPr lang="en-GB" sz="4800" smtClean="0"/>
              <a:t/>
            </a:r>
            <a:br>
              <a:rPr lang="en-GB" sz="4800" smtClean="0"/>
            </a:br>
            <a:r>
              <a:rPr lang="en-GB" sz="4800" smtClean="0"/>
              <a:t/>
            </a:r>
            <a:br>
              <a:rPr lang="en-GB" sz="4800" smtClean="0"/>
            </a:br>
            <a:r>
              <a:rPr lang="en-GB" sz="4800" smtClean="0"/>
              <a:t/>
            </a:r>
            <a:br>
              <a:rPr lang="en-GB" sz="4800" smtClean="0"/>
            </a:br>
            <a:r>
              <a:rPr lang="en-GB" sz="4800" smtClean="0"/>
              <a:t/>
            </a:r>
            <a:br>
              <a:rPr lang="en-GB" sz="4800" smtClean="0"/>
            </a:br>
            <a:r>
              <a:rPr lang="en-GB" sz="4800" smtClean="0"/>
              <a:t>                    Group Work</a:t>
            </a:r>
          </a:p>
        </p:txBody>
      </p:sp>
      <p:sp>
        <p:nvSpPr>
          <p:cNvPr id="20482" name="Rectangle 3"/>
          <p:cNvSpPr>
            <a:spLocks noGrp="1"/>
          </p:cNvSpPr>
          <p:nvPr>
            <p:ph type="body" idx="4294967295"/>
          </p:nvPr>
        </p:nvSpPr>
        <p:spPr/>
        <p:txBody>
          <a:bodyPr/>
          <a:lstStyle/>
          <a:p>
            <a:endParaRPr lang="en-GB" smtClean="0"/>
          </a:p>
          <a:p>
            <a:endParaRPr lang="en-GB" smtClean="0"/>
          </a:p>
          <a:p>
            <a:endParaRPr lang="en-GB" smtClean="0"/>
          </a:p>
          <a:p>
            <a:endParaRPr lang="en-GB" smtClean="0"/>
          </a:p>
          <a:p>
            <a:pPr>
              <a:buFont typeface="Arial" charset="0"/>
              <a:buNone/>
            </a:pPr>
            <a:endParaRPr lang="en-GB" sz="4400" smtClean="0"/>
          </a:p>
        </p:txBody>
      </p:sp>
      <p:pic>
        <p:nvPicPr>
          <p:cNvPr id="20483"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499"/>
                                          </p:stCondLst>
                                        </p:cTn>
                                        <p:tgtEl>
                                          <p:spTgt spid="2048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P spid="20482"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2213" y="2530475"/>
            <a:ext cx="10782300" cy="4327525"/>
          </a:xfrm>
        </p:spPr>
        <p:txBody>
          <a:bodyPr wrap="square" numCol="1" anchorCtr="0" compatLnSpc="1">
            <a:prstTxWarp prst="textNoShape">
              <a:avLst/>
            </a:prstTxWarp>
          </a:bodyPr>
          <a:lstStyle/>
          <a:p>
            <a:pPr eaLnBrk="1" hangingPunct="1">
              <a:defRPr/>
            </a:pPr>
            <a:r>
              <a:rPr lang="en-GB" sz="3200" smtClean="0">
                <a:cs typeface="Arial" charset="0"/>
              </a:rPr>
              <a:t>Look  at your own teams with a new perspective</a:t>
            </a:r>
            <a:br>
              <a:rPr lang="en-GB" sz="3200" smtClean="0">
                <a:cs typeface="Arial" charset="0"/>
              </a:rPr>
            </a:br>
            <a:r>
              <a:rPr lang="en-GB" sz="3200" smtClean="0">
                <a:cs typeface="Arial" charset="0"/>
              </a:rPr>
              <a:t/>
            </a:r>
            <a:br>
              <a:rPr lang="en-GB" sz="3200" smtClean="0">
                <a:cs typeface="Arial" charset="0"/>
              </a:rPr>
            </a:br>
            <a:r>
              <a:rPr lang="en-GB" sz="3200" smtClean="0">
                <a:cs typeface="Arial" charset="0"/>
              </a:rPr>
              <a:t/>
            </a:r>
            <a:br>
              <a:rPr lang="en-GB" sz="3200" smtClean="0">
                <a:cs typeface="Arial" charset="0"/>
              </a:rPr>
            </a:br>
            <a:r>
              <a:rPr lang="en-GB" sz="3200" smtClean="0">
                <a:cs typeface="Arial" charset="0"/>
              </a:rPr>
              <a:t>How can skill mix help our practice?</a:t>
            </a:r>
            <a:br>
              <a:rPr lang="en-GB" sz="3200" smtClean="0">
                <a:cs typeface="Arial" charset="0"/>
              </a:rPr>
            </a:br>
            <a:r>
              <a:rPr lang="en-GB" sz="3200" smtClean="0">
                <a:cs typeface="Arial" charset="0"/>
              </a:rPr>
              <a:t/>
            </a:r>
            <a:br>
              <a:rPr lang="en-GB" sz="3200" smtClean="0">
                <a:cs typeface="Arial" charset="0"/>
              </a:rPr>
            </a:br>
            <a:r>
              <a:rPr lang="en-GB" sz="3200" smtClean="0">
                <a:cs typeface="Arial" charset="0"/>
              </a:rPr>
              <a:t/>
            </a:r>
            <a:br>
              <a:rPr lang="en-GB" sz="3200" smtClean="0">
                <a:cs typeface="Arial" charset="0"/>
              </a:rPr>
            </a:br>
            <a:r>
              <a:rPr lang="en-GB" sz="3200" smtClean="0">
                <a:cs typeface="Arial" charset="0"/>
              </a:rPr>
              <a:t>Action points to take away</a:t>
            </a:r>
            <a:br>
              <a:rPr lang="en-GB" sz="3200" smtClean="0">
                <a:cs typeface="Arial" charset="0"/>
              </a:rPr>
            </a:br>
            <a:r>
              <a:rPr lang="en-GB" sz="3200" smtClean="0">
                <a:cs typeface="Arial" charset="0"/>
              </a:rPr>
              <a:t>       </a:t>
            </a:r>
            <a:br>
              <a:rPr lang="en-GB" sz="3200" smtClean="0">
                <a:cs typeface="Arial" charset="0"/>
              </a:rPr>
            </a:br>
            <a:r>
              <a:rPr lang="en-GB" sz="3600" smtClean="0">
                <a:cs typeface="Arial" charset="0"/>
              </a:rPr>
              <a:t/>
            </a:r>
            <a:br>
              <a:rPr lang="en-GB" sz="3600" smtClean="0">
                <a:cs typeface="Arial" charset="0"/>
              </a:rPr>
            </a:br>
            <a:endParaRPr lang="en-US" sz="3600" smtClean="0">
              <a:cs typeface="Arial" charset="0"/>
            </a:endParaRPr>
          </a:p>
        </p:txBody>
      </p:sp>
      <p:pic>
        <p:nvPicPr>
          <p:cNvPr id="21506" name="Picture 3"/>
          <p:cNvPicPr>
            <a:picLocks noChangeAspect="1"/>
          </p:cNvPicPr>
          <p:nvPr/>
        </p:nvPicPr>
        <p:blipFill>
          <a:blip r:embed="rId2"/>
          <a:srcRect/>
          <a:stretch>
            <a:fillRect/>
          </a:stretch>
        </p:blipFill>
        <p:spPr bwMode="auto">
          <a:xfrm>
            <a:off x="9155113" y="206375"/>
            <a:ext cx="2819400" cy="2044700"/>
          </a:xfrm>
          <a:prstGeom prst="rect">
            <a:avLst/>
          </a:prstGeom>
          <a:noFill/>
          <a:ln w="9525">
            <a:noFill/>
            <a:miter lim="800000"/>
            <a:headEnd/>
            <a:tailEnd/>
          </a:ln>
        </p:spPr>
      </p:pic>
      <p:sp>
        <p:nvSpPr>
          <p:cNvPr id="21507" name="Text Box 6"/>
          <p:cNvSpPr txBox="1">
            <a:spLocks noChangeArrowheads="1"/>
          </p:cNvSpPr>
          <p:nvPr/>
        </p:nvSpPr>
        <p:spPr bwMode="auto">
          <a:xfrm>
            <a:off x="1965325" y="620713"/>
            <a:ext cx="4187825" cy="701675"/>
          </a:xfrm>
          <a:prstGeom prst="rect">
            <a:avLst/>
          </a:prstGeom>
          <a:noFill/>
          <a:ln w="9525">
            <a:noFill/>
            <a:miter lim="800000"/>
            <a:headEnd/>
            <a:tailEnd/>
          </a:ln>
        </p:spPr>
        <p:txBody>
          <a:bodyPr wrap="none">
            <a:spAutoFit/>
          </a:bodyPr>
          <a:lstStyle/>
          <a:p>
            <a:pPr defTabSz="914400"/>
            <a:r>
              <a:rPr lang="en-GB"/>
              <a:t>Learning Outcomes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3"/>
          <p:cNvPicPr>
            <a:picLocks noChangeAspect="1"/>
          </p:cNvPicPr>
          <p:nvPr/>
        </p:nvPicPr>
        <p:blipFill>
          <a:blip r:embed="rId3"/>
          <a:srcRect/>
          <a:stretch>
            <a:fillRect/>
          </a:stretch>
        </p:blipFill>
        <p:spPr bwMode="auto">
          <a:xfrm>
            <a:off x="9155113" y="206375"/>
            <a:ext cx="2819400" cy="2044700"/>
          </a:xfrm>
          <a:prstGeom prst="rect">
            <a:avLst/>
          </a:prstGeom>
          <a:noFill/>
          <a:ln w="9525">
            <a:noFill/>
            <a:miter lim="800000"/>
            <a:headEnd/>
            <a:tailEnd/>
          </a:ln>
        </p:spPr>
      </p:pic>
      <p:sp>
        <p:nvSpPr>
          <p:cNvPr id="2" name="Title 1"/>
          <p:cNvSpPr>
            <a:spLocks noGrp="1"/>
          </p:cNvSpPr>
          <p:nvPr>
            <p:ph type="ctrTitle"/>
          </p:nvPr>
        </p:nvSpPr>
        <p:spPr>
          <a:xfrm>
            <a:off x="688975" y="3152775"/>
            <a:ext cx="10782300" cy="3360738"/>
          </a:xfrm>
        </p:spPr>
        <p:txBody>
          <a:bodyPr wrap="square" numCol="1" anchorCtr="0" compatLnSpc="1">
            <a:prstTxWarp prst="textNoShape">
              <a:avLst/>
            </a:prstTxWarp>
          </a:bodyPr>
          <a:lstStyle/>
          <a:p>
            <a:pPr marL="685800" indent="-685800" eaLnBrk="1" hangingPunct="1">
              <a:lnSpc>
                <a:spcPct val="150000"/>
              </a:lnSpc>
              <a:defRPr/>
            </a:pPr>
            <a:r>
              <a:rPr lang="en-GB" sz="3600" smtClean="0"/>
              <a:t>     No one size fits all</a:t>
            </a:r>
            <a:br>
              <a:rPr lang="en-GB" sz="3600" smtClean="0"/>
            </a:br>
            <a:r>
              <a:rPr lang="en-GB" sz="3600" smtClean="0"/>
              <a:t>Be creative</a:t>
            </a:r>
            <a:br>
              <a:rPr lang="en-GB" sz="3600" smtClean="0"/>
            </a:br>
            <a:r>
              <a:rPr lang="en-GB" sz="3600" smtClean="0"/>
              <a:t>Support from all the clinical team is essential</a:t>
            </a:r>
            <a:br>
              <a:rPr lang="en-GB" sz="3600" smtClean="0"/>
            </a:br>
            <a:r>
              <a:rPr lang="en-GB" sz="3600" smtClean="0"/>
              <a:t>Appropriate training supervision and support</a:t>
            </a:r>
            <a:br>
              <a:rPr lang="en-GB" sz="3600" smtClean="0"/>
            </a:br>
            <a:r>
              <a:rPr lang="en-GB" sz="3600" smtClean="0"/>
              <a:t>Accountability and Delegation</a:t>
            </a:r>
            <a:endParaRPr lang="en-US" sz="3600" smtClean="0"/>
          </a:p>
        </p:txBody>
      </p:sp>
      <p:sp>
        <p:nvSpPr>
          <p:cNvPr id="3" name="Subtitle 2"/>
          <p:cNvSpPr>
            <a:spLocks noGrp="1"/>
          </p:cNvSpPr>
          <p:nvPr>
            <p:ph type="subTitle" idx="1"/>
          </p:nvPr>
        </p:nvSpPr>
        <p:spPr>
          <a:xfrm>
            <a:off x="-73025" y="604838"/>
            <a:ext cx="9228138" cy="1646237"/>
          </a:xfrm>
        </p:spPr>
        <p:txBody>
          <a:bodyPr/>
          <a:lstStyle/>
          <a:p>
            <a:pPr eaLnBrk="1" hangingPunct="1">
              <a:defRPr/>
            </a:pPr>
            <a:r>
              <a:rPr lang="en-GB" sz="5000" smtClean="0"/>
              <a:t>             Areas to Consider</a:t>
            </a:r>
            <a:endParaRPr lang="en-US" sz="500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rgbClr val="000000"/>
      </a:dk1>
      <a:lt1>
        <a:srgbClr val="FFFFFF"/>
      </a:lt1>
      <a:dk2>
        <a:srgbClr val="303034"/>
      </a:dk2>
      <a:lt2>
        <a:srgbClr val="DFDFE4"/>
      </a:lt2>
      <a:accent1>
        <a:srgbClr val="00AEEF"/>
      </a:accent1>
      <a:accent2>
        <a:srgbClr val="8CC600"/>
      </a:accent2>
      <a:accent3>
        <a:srgbClr val="FFBE00"/>
      </a:accent3>
      <a:accent4>
        <a:srgbClr val="FF0097"/>
      </a:accent4>
      <a:accent5>
        <a:srgbClr val="0071BC"/>
      </a:accent5>
      <a:accent6>
        <a:srgbClr val="FF8600"/>
      </a:accent6>
      <a:hlink>
        <a:srgbClr val="2424F0"/>
      </a:hlink>
      <a:folHlink>
        <a:srgbClr val="808080"/>
      </a:folHlink>
    </a:clrScheme>
    <a:fontScheme name="Metropolitan">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 xmlns:thm15="http://schemas.microsoft.com/office/thememl/2012/main" name="Metropolitan" id="{4C5440D6-04D2-4954-96CF-F251137069B2}" vid="{9FF7CA0D-8839-4012-B51C-B152F9BD65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HDMetropolitanV4</Template>
  <TotalTime>3307</TotalTime>
  <Words>396</Words>
  <Application>Microsoft Macintosh PowerPoint</Application>
  <PresentationFormat>Custom</PresentationFormat>
  <Paragraphs>58</Paragraphs>
  <Slides>14</Slides>
  <Notes>1</Notes>
  <HiddenSlides>0</HiddenSlides>
  <MMClips>0</MMClips>
  <ScaleCrop>false</ScaleCrop>
  <HeadingPairs>
    <vt:vector size="6" baseType="variant">
      <vt:variant>
        <vt:lpstr>Fonts Used</vt:lpstr>
      </vt:variant>
      <vt:variant>
        <vt:i4>3</vt:i4>
      </vt:variant>
      <vt:variant>
        <vt:lpstr>Design Template</vt:lpstr>
      </vt:variant>
      <vt:variant>
        <vt:i4>12</vt:i4>
      </vt:variant>
      <vt:variant>
        <vt:lpstr>Slide Titles</vt:lpstr>
      </vt:variant>
      <vt:variant>
        <vt:i4>14</vt:i4>
      </vt:variant>
    </vt:vector>
  </HeadingPairs>
  <TitlesOfParts>
    <vt:vector size="29" baseType="lpstr">
      <vt:lpstr>Calibri</vt:lpstr>
      <vt:lpstr>Arial</vt:lpstr>
      <vt:lpstr>Calibri Light</vt:lpstr>
      <vt:lpstr>Metropolitan</vt:lpstr>
      <vt:lpstr>Metropolitan</vt:lpstr>
      <vt:lpstr>Metropolitan</vt:lpstr>
      <vt:lpstr>Metropolitan</vt:lpstr>
      <vt:lpstr>Metropolitan</vt:lpstr>
      <vt:lpstr>Metropolitan</vt:lpstr>
      <vt:lpstr>Metropolitan</vt:lpstr>
      <vt:lpstr>Metropolitan</vt:lpstr>
      <vt:lpstr>Metropolitan</vt:lpstr>
      <vt:lpstr>Metropolitan</vt:lpstr>
      <vt:lpstr>Metropolitan</vt:lpstr>
      <vt:lpstr>Metropolitan</vt:lpstr>
      <vt:lpstr> Skill mix…..a work in progress?   </vt:lpstr>
      <vt:lpstr>       “If the NHS wants to improve patient care, it should see healthcare assistants as a critical, strategic resource, yet many HCAs feel undervalued and overlooked” Camilla Cavendish   20131</vt:lpstr>
      <vt:lpstr>         What is skill mix?</vt:lpstr>
      <vt:lpstr>        What is skill mix?</vt:lpstr>
      <vt:lpstr>“We want the right staff, with the right skills, in the right place at the right time. There is no single ratio or formula that can calculate the answers to such complex questions”4  Jane Cummings  Chief Nursing Officer for England </vt:lpstr>
      <vt:lpstr>Slide 6</vt:lpstr>
      <vt:lpstr>                                      Group Work</vt:lpstr>
      <vt:lpstr>Look  at your own teams with a new perspective   How can skill mix help our practice?   Action points to take away          </vt:lpstr>
      <vt:lpstr>     No one size fits all Be creative Support from all the clinical team is essential Appropriate training supervision and support Accountability and Delegation</vt:lpstr>
      <vt:lpstr>                   Our Story                Julie Budd, Ian Bailey                 Health Care Assistants  University of Bristol Students' Health Service </vt:lpstr>
      <vt:lpstr>Slide 11</vt:lpstr>
      <vt:lpstr>        </vt:lpstr>
      <vt:lpstr>             Any Questions?   Nicki.morle@bristol.ac.uk</vt:lpstr>
      <vt:lpstr>     “Too often we underestimate the power of a touch, a smile, a kind word, a listening ear, an honest compliment, or the smallest act of caring, all of which have the potential to turn a life around.”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Morle</dc:creator>
  <cp:lastModifiedBy>nicki morle</cp:lastModifiedBy>
  <cp:revision>124</cp:revision>
  <dcterms:created xsi:type="dcterms:W3CDTF">2014-05-31T11:45:35Z</dcterms:created>
  <dcterms:modified xsi:type="dcterms:W3CDTF">2014-06-30T09:50:56Z</dcterms:modified>
</cp:coreProperties>
</file>